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4"/>
  </p:notesMasterIdLst>
  <p:sldIdLst>
    <p:sldId id="256" r:id="rId2"/>
    <p:sldId id="257" r:id="rId3"/>
    <p:sldId id="258" r:id="rId4"/>
    <p:sldId id="318" r:id="rId5"/>
    <p:sldId id="259" r:id="rId6"/>
    <p:sldId id="260" r:id="rId7"/>
    <p:sldId id="261" r:id="rId8"/>
    <p:sldId id="262" r:id="rId9"/>
    <p:sldId id="263" r:id="rId10"/>
    <p:sldId id="271" r:id="rId11"/>
    <p:sldId id="319" r:id="rId12"/>
    <p:sldId id="264" r:id="rId13"/>
    <p:sldId id="266" r:id="rId14"/>
    <p:sldId id="267" r:id="rId15"/>
    <p:sldId id="268" r:id="rId16"/>
    <p:sldId id="269" r:id="rId17"/>
    <p:sldId id="270" r:id="rId18"/>
    <p:sldId id="272" r:id="rId19"/>
    <p:sldId id="273" r:id="rId20"/>
    <p:sldId id="274" r:id="rId21"/>
    <p:sldId id="275" r:id="rId22"/>
    <p:sldId id="276" r:id="rId23"/>
    <p:sldId id="283" r:id="rId24"/>
    <p:sldId id="285" r:id="rId25"/>
    <p:sldId id="284" r:id="rId26"/>
    <p:sldId id="286" r:id="rId27"/>
    <p:sldId id="287" r:id="rId28"/>
    <p:sldId id="288" r:id="rId29"/>
    <p:sldId id="320" r:id="rId30"/>
    <p:sldId id="321" r:id="rId31"/>
    <p:sldId id="323" r:id="rId32"/>
    <p:sldId id="322" r:id="rId33"/>
    <p:sldId id="324" r:id="rId34"/>
    <p:sldId id="289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25" r:id="rId49"/>
    <p:sldId id="326" r:id="rId50"/>
    <p:sldId id="304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E09B700-4921-40F8-AA8A-605C4D486BE9}">
  <a:tblStyle styleId="{2E09B700-4921-40F8-AA8A-605C4D486BE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87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89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1d5b64d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1d5b64d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1f3382751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1f3382751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1f3382751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1f3382751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1330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1f338275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1f338275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1f3382751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1f3382751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1f3382751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1f3382751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1f3382751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1f3382751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1f3382751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1f3382751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1d5b64d7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1d5b64d7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1f3382751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1f3382751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1f3382751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1f3382751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262230d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262230d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1f3382751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1f3382751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1f3382751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1f3382751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1f3382751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1f3382751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1d5b64d7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1d5b64d7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1f3382751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1f3382751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1f338275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1f3382751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1f338275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51f338275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1f3382751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1f3382751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1f338275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1f338275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1f338275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1f338275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422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262230d2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5262230d2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1f338275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1f338275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83745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1f338275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1f338275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7284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1f338275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1f338275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1260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1f338275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1f338275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72909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1f3382751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51f3382751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51d5b64d7e_7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51d5b64d7e_7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1d5b64d7e_7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51d5b64d7e_7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51d5b64d7e_7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51d5b64d7e_7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1d5b64d7e_7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51d5b64d7e_7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1d5b64d7e_7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1d5b64d7e_7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1f338275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1f338275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6846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1d5b64d7e_7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51d5b64d7e_7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51d5b64d7e_7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51d5b64d7e_7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1d5b64d7e_7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1d5b64d7e_7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51d5b64d7e_7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51d5b64d7e_7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51d5b64d7e_7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51d5b64d7e_7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1d5b64d7e_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1d5b64d7e_4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51f338275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51f338275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51f3382751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51f3382751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51f3382751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51f3382751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40377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51f3382751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51f3382751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8916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1f338275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1f338275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1f3382751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1f3382751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51d5b64d7e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51d5b64d7e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51d5b64d7e_7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51d5b64d7e_7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5262230d2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5262230d26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5262230d2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5262230d2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5262230d2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5262230d2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5262230d2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5262230d26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51d5b64d7e_4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51d5b64d7e_4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1d5b64d7e_4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1d5b64d7e_4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51d5b64d7e_4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51d5b64d7e_4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1d5b64d7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1d5b64d7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51f338275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51f338275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51f338275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51f338275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1d5b64d7e_4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51d5b64d7e_4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1f338275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1f338275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1f3382751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1f3382751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1f3382751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1f3382751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00F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774900"/>
            <a:ext cx="6182100" cy="16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</a:rPr>
              <a:t>Nodeflux Internship Project 2019</a:t>
            </a:r>
            <a:endParaRPr sz="3000" b="1">
              <a:solidFill>
                <a:schemeClr val="lt1"/>
              </a:solidFill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460900"/>
            <a:ext cx="5461200" cy="6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Bayu Aditya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Alur Proses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04BCAF-F5DC-47AF-96AB-BD43A47328F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182" y="25082"/>
            <a:ext cx="2413635" cy="50933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Alur Proses</a:t>
            </a:r>
            <a:endParaRPr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32B16BB-A04A-4AF7-B20F-905A83FE3BC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376979"/>
            <a:ext cx="8083214" cy="261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127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00FF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1.a. Augmentasi Gambar Plat Nomor</a:t>
            </a:r>
            <a:endParaRPr sz="18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Hasil Augmentasi Gambar</a:t>
            </a:r>
            <a:endParaRPr/>
          </a:p>
        </p:txBody>
      </p:sp>
      <p:pic>
        <p:nvPicPr>
          <p:cNvPr id="113" name="Google Shape;113;p23"/>
          <p:cNvPicPr preferRelativeResize="0"/>
          <p:nvPr/>
        </p:nvPicPr>
        <p:blipFill rotWithShape="1">
          <a:blip r:embed="rId3">
            <a:alphaModFix/>
          </a:blip>
          <a:srcRect l="31124" t="45441" r="49481" b="43793"/>
          <a:stretch/>
        </p:blipFill>
        <p:spPr>
          <a:xfrm>
            <a:off x="269200" y="2394600"/>
            <a:ext cx="2330002" cy="727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3"/>
          <p:cNvSpPr txBox="1"/>
          <p:nvPr/>
        </p:nvSpPr>
        <p:spPr>
          <a:xfrm>
            <a:off x="663350" y="2021400"/>
            <a:ext cx="15417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Gambar Awal</a:t>
            </a:r>
            <a:endParaRPr b="1"/>
          </a:p>
        </p:txBody>
      </p:sp>
      <p:pic>
        <p:nvPicPr>
          <p:cNvPr id="115" name="Google Shape;115;p23"/>
          <p:cNvPicPr preferRelativeResize="0"/>
          <p:nvPr/>
        </p:nvPicPr>
        <p:blipFill rotWithShape="1">
          <a:blip r:embed="rId4">
            <a:alphaModFix/>
          </a:blip>
          <a:srcRect l="31238" t="18662" r="49499" b="32406"/>
          <a:stretch/>
        </p:blipFill>
        <p:spPr>
          <a:xfrm>
            <a:off x="3905250" y="1637800"/>
            <a:ext cx="2386776" cy="341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3"/>
          <p:cNvPicPr preferRelativeResize="0"/>
          <p:nvPr/>
        </p:nvPicPr>
        <p:blipFill rotWithShape="1">
          <a:blip r:embed="rId5">
            <a:alphaModFix/>
          </a:blip>
          <a:srcRect l="31105" t="33287" r="49490" b="17390"/>
          <a:stretch/>
        </p:blipFill>
        <p:spPr>
          <a:xfrm>
            <a:off x="6538975" y="1651725"/>
            <a:ext cx="2365800" cy="33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3"/>
          <p:cNvSpPr txBox="1"/>
          <p:nvPr/>
        </p:nvSpPr>
        <p:spPr>
          <a:xfrm>
            <a:off x="5646050" y="1175975"/>
            <a:ext cx="16761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Hasil Augmentasi</a:t>
            </a:r>
            <a:endParaRPr b="1"/>
          </a:p>
        </p:txBody>
      </p:sp>
      <p:cxnSp>
        <p:nvCxnSpPr>
          <p:cNvPr id="118" name="Google Shape;118;p23"/>
          <p:cNvCxnSpPr/>
          <p:nvPr/>
        </p:nvCxnSpPr>
        <p:spPr>
          <a:xfrm>
            <a:off x="2721400" y="2721400"/>
            <a:ext cx="1050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Hasil Augmentasi Gambar</a:t>
            </a:r>
            <a:endParaRPr/>
          </a:p>
        </p:txBody>
      </p:sp>
      <p:pic>
        <p:nvPicPr>
          <p:cNvPr id="124" name="Google Shape;124;p24"/>
          <p:cNvPicPr preferRelativeResize="0"/>
          <p:nvPr/>
        </p:nvPicPr>
        <p:blipFill rotWithShape="1">
          <a:blip r:embed="rId3">
            <a:alphaModFix/>
          </a:blip>
          <a:srcRect l="31124" t="45441" r="49481" b="43793"/>
          <a:stretch/>
        </p:blipFill>
        <p:spPr>
          <a:xfrm>
            <a:off x="269200" y="2394600"/>
            <a:ext cx="2330002" cy="727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4"/>
          <p:cNvSpPr txBox="1"/>
          <p:nvPr/>
        </p:nvSpPr>
        <p:spPr>
          <a:xfrm>
            <a:off x="663350" y="2021400"/>
            <a:ext cx="15417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Gambar Awal</a:t>
            </a:r>
            <a:endParaRPr b="1"/>
          </a:p>
        </p:txBody>
      </p:sp>
      <p:sp>
        <p:nvSpPr>
          <p:cNvPr id="126" name="Google Shape;126;p24"/>
          <p:cNvSpPr txBox="1"/>
          <p:nvPr/>
        </p:nvSpPr>
        <p:spPr>
          <a:xfrm>
            <a:off x="5646050" y="1175975"/>
            <a:ext cx="16761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Hasil Augmentasi</a:t>
            </a:r>
            <a:endParaRPr b="1"/>
          </a:p>
        </p:txBody>
      </p:sp>
      <p:cxnSp>
        <p:nvCxnSpPr>
          <p:cNvPr id="127" name="Google Shape;127;p24"/>
          <p:cNvCxnSpPr/>
          <p:nvPr/>
        </p:nvCxnSpPr>
        <p:spPr>
          <a:xfrm>
            <a:off x="2721400" y="2721400"/>
            <a:ext cx="1050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8" name="Google Shape;128;p24"/>
          <p:cNvPicPr preferRelativeResize="0"/>
          <p:nvPr/>
        </p:nvPicPr>
        <p:blipFill rotWithShape="1">
          <a:blip r:embed="rId4">
            <a:alphaModFix/>
          </a:blip>
          <a:srcRect l="31147" t="19141" r="49489" b="31203"/>
          <a:stretch/>
        </p:blipFill>
        <p:spPr>
          <a:xfrm>
            <a:off x="3894500" y="1549175"/>
            <a:ext cx="2359402" cy="340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4"/>
          <p:cNvPicPr preferRelativeResize="0"/>
          <p:nvPr/>
        </p:nvPicPr>
        <p:blipFill rotWithShape="1">
          <a:blip r:embed="rId5">
            <a:alphaModFix/>
          </a:blip>
          <a:srcRect l="31238" t="68093" r="49499" b="7541"/>
          <a:stretch/>
        </p:blipFill>
        <p:spPr>
          <a:xfrm>
            <a:off x="6445525" y="1549175"/>
            <a:ext cx="2386776" cy="169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4"/>
          <p:cNvPicPr preferRelativeResize="0"/>
          <p:nvPr/>
        </p:nvPicPr>
        <p:blipFill rotWithShape="1">
          <a:blip r:embed="rId4">
            <a:alphaModFix/>
          </a:blip>
          <a:srcRect l="31147" t="69406" r="49489" b="5817"/>
          <a:stretch/>
        </p:blipFill>
        <p:spPr>
          <a:xfrm>
            <a:off x="6459200" y="3247425"/>
            <a:ext cx="2359426" cy="169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Hasil Augmentasi Gambar</a:t>
            </a: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 rotWithShape="1">
          <a:blip r:embed="rId3">
            <a:alphaModFix/>
          </a:blip>
          <a:srcRect l="31124" t="45441" r="49481" b="43793"/>
          <a:stretch/>
        </p:blipFill>
        <p:spPr>
          <a:xfrm>
            <a:off x="269200" y="2394600"/>
            <a:ext cx="2330002" cy="727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 txBox="1"/>
          <p:nvPr/>
        </p:nvSpPr>
        <p:spPr>
          <a:xfrm>
            <a:off x="663350" y="2021400"/>
            <a:ext cx="15417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Gambar Awal</a:t>
            </a:r>
            <a:endParaRPr b="1"/>
          </a:p>
        </p:txBody>
      </p:sp>
      <p:sp>
        <p:nvSpPr>
          <p:cNvPr id="138" name="Google Shape;138;p25"/>
          <p:cNvSpPr txBox="1"/>
          <p:nvPr/>
        </p:nvSpPr>
        <p:spPr>
          <a:xfrm>
            <a:off x="5646050" y="1175975"/>
            <a:ext cx="16761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Hasil Augmentasi</a:t>
            </a:r>
            <a:endParaRPr b="1"/>
          </a:p>
        </p:txBody>
      </p:sp>
      <p:cxnSp>
        <p:nvCxnSpPr>
          <p:cNvPr id="139" name="Google Shape;139;p25"/>
          <p:cNvCxnSpPr/>
          <p:nvPr/>
        </p:nvCxnSpPr>
        <p:spPr>
          <a:xfrm>
            <a:off x="2721400" y="2721400"/>
            <a:ext cx="1050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40" name="Google Shape;140;p25"/>
          <p:cNvPicPr preferRelativeResize="0"/>
          <p:nvPr/>
        </p:nvPicPr>
        <p:blipFill rotWithShape="1">
          <a:blip r:embed="rId4">
            <a:alphaModFix/>
          </a:blip>
          <a:srcRect l="31105" t="83112" r="49490" b="4709"/>
          <a:stretch/>
        </p:blipFill>
        <p:spPr>
          <a:xfrm>
            <a:off x="4033350" y="1549175"/>
            <a:ext cx="2365800" cy="83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5"/>
          <p:cNvPicPr preferRelativeResize="0"/>
          <p:nvPr/>
        </p:nvPicPr>
        <p:blipFill rotWithShape="1">
          <a:blip r:embed="rId5">
            <a:alphaModFix/>
          </a:blip>
          <a:srcRect l="31256" t="22174" r="49575" b="40131"/>
          <a:stretch/>
        </p:blipFill>
        <p:spPr>
          <a:xfrm>
            <a:off x="4033350" y="2384375"/>
            <a:ext cx="2365800" cy="261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/>
          <p:cNvPicPr preferRelativeResize="0"/>
          <p:nvPr/>
        </p:nvPicPr>
        <p:blipFill rotWithShape="1">
          <a:blip r:embed="rId5">
            <a:alphaModFix/>
          </a:blip>
          <a:srcRect l="31256" t="60568" r="49575" b="15012"/>
          <a:stretch/>
        </p:blipFill>
        <p:spPr>
          <a:xfrm>
            <a:off x="6466500" y="1549182"/>
            <a:ext cx="2365800" cy="169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Bagaimana cara menggunakannya ???</a:t>
            </a:r>
            <a:endParaRPr/>
          </a:p>
        </p:txBody>
      </p:sp>
      <p:sp>
        <p:nvSpPr>
          <p:cNvPr id="148" name="Google Shape;148;p26"/>
          <p:cNvSpPr txBox="1"/>
          <p:nvPr/>
        </p:nvSpPr>
        <p:spPr>
          <a:xfrm>
            <a:off x="595075" y="1331800"/>
            <a:ext cx="3510900" cy="1653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from Image_Augmentation import image_augmentation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class_augmented = image_augmentation(image)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result_aug = class_augmented.get_result()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# For image blur level high</a:t>
            </a:r>
            <a:endParaRPr sz="9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result_aug['get_blur'][‘high’]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# To see the type of parameters</a:t>
            </a:r>
            <a:endParaRPr sz="9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class_augmented.param</a:t>
            </a:r>
            <a:endParaRPr sz="900"/>
          </a:p>
        </p:txBody>
      </p:sp>
      <p:sp>
        <p:nvSpPr>
          <p:cNvPr id="149" name="Google Shape;149;p26"/>
          <p:cNvSpPr txBox="1">
            <a:spLocks noGrp="1"/>
          </p:cNvSpPr>
          <p:nvPr>
            <p:ph type="title"/>
          </p:nvPr>
        </p:nvSpPr>
        <p:spPr>
          <a:xfrm>
            <a:off x="1560175" y="3319225"/>
            <a:ext cx="2545800" cy="13710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{'get_blur': ['very_low', 'low', 'med', 'high'],</a:t>
            </a:r>
            <a:br>
              <a:rPr lang="en" sz="1000"/>
            </a:br>
            <a:r>
              <a:rPr lang="en" sz="1000"/>
              <a:t> 'get_crop': ['very_low', 'low', 'med', 'high'],</a:t>
            </a:r>
            <a:br>
              <a:rPr lang="en" sz="1000"/>
            </a:br>
            <a:r>
              <a:rPr lang="en" sz="1000"/>
              <a:t> 'get_intensity': ['glow', 'dark'],</a:t>
            </a:r>
            <a:br>
              <a:rPr lang="en" sz="1000"/>
            </a:br>
            <a:r>
              <a:rPr lang="en" sz="1000"/>
              <a:t> 'get_noise': ['gaussian', 's&amp;p', 'speckle'],</a:t>
            </a:r>
            <a:br>
              <a:rPr lang="en" sz="1000"/>
            </a:br>
            <a:r>
              <a:rPr lang="en" sz="1000"/>
              <a:t> 'get_rotate': ['left', 'right'],</a:t>
            </a:r>
            <a:br>
              <a:rPr lang="en" sz="1000"/>
            </a:br>
            <a:r>
              <a:rPr lang="en" sz="1000"/>
              <a:t> 'get_scale': ['small', 'big'],</a:t>
            </a:r>
            <a:br>
              <a:rPr lang="en" sz="1000"/>
            </a:br>
            <a:r>
              <a:rPr lang="en" sz="1000"/>
              <a:t> 'get_shear': ['left', 'right'],</a:t>
            </a:r>
            <a:br>
              <a:rPr lang="en" sz="1000"/>
            </a:br>
            <a:r>
              <a:rPr lang="en" sz="1000"/>
              <a:t> 'get_translate': ['up', 'down', 'right', 'left']}</a:t>
            </a:r>
            <a:endParaRPr sz="1000"/>
          </a:p>
        </p:txBody>
      </p:sp>
      <p:cxnSp>
        <p:nvCxnSpPr>
          <p:cNvPr id="150" name="Google Shape;150;p26"/>
          <p:cNvCxnSpPr/>
          <p:nvPr/>
        </p:nvCxnSpPr>
        <p:spPr>
          <a:xfrm>
            <a:off x="1995475" y="2855725"/>
            <a:ext cx="837600" cy="463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51" name="Google Shape;151;p26"/>
          <p:cNvPicPr preferRelativeResize="0"/>
          <p:nvPr/>
        </p:nvPicPr>
        <p:blipFill rotWithShape="1">
          <a:blip r:embed="rId3">
            <a:alphaModFix/>
          </a:blip>
          <a:srcRect l="31124" t="45441" r="49481" b="43793"/>
          <a:stretch/>
        </p:blipFill>
        <p:spPr>
          <a:xfrm>
            <a:off x="5322225" y="1331800"/>
            <a:ext cx="2330002" cy="72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 rotWithShape="1">
          <a:blip r:embed="rId4">
            <a:alphaModFix/>
          </a:blip>
          <a:srcRect l="31238" t="55560" r="49499" b="32806"/>
          <a:stretch/>
        </p:blipFill>
        <p:spPr>
          <a:xfrm>
            <a:off x="5322225" y="2606550"/>
            <a:ext cx="2386776" cy="81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/>
          <p:nvPr/>
        </p:nvSpPr>
        <p:spPr>
          <a:xfrm>
            <a:off x="2909325" y="1396932"/>
            <a:ext cx="2387300" cy="363975"/>
          </a:xfrm>
          <a:custGeom>
            <a:avLst/>
            <a:gdLst/>
            <a:ahLst/>
            <a:cxnLst/>
            <a:rect l="l" t="t" r="r" b="b"/>
            <a:pathLst>
              <a:path w="95492" h="14559" extrusionOk="0">
                <a:moveTo>
                  <a:pt x="95492" y="14559"/>
                </a:moveTo>
                <a:cubicBezTo>
                  <a:pt x="88950" y="12146"/>
                  <a:pt x="67466" y="1056"/>
                  <a:pt x="56237" y="82"/>
                </a:cubicBezTo>
                <a:cubicBezTo>
                  <a:pt x="45008" y="-892"/>
                  <a:pt x="36702" y="7135"/>
                  <a:pt x="28118" y="8713"/>
                </a:cubicBezTo>
                <a:cubicBezTo>
                  <a:pt x="19534" y="10291"/>
                  <a:pt x="9418" y="8945"/>
                  <a:pt x="4732" y="9548"/>
                </a:cubicBezTo>
                <a:cubicBezTo>
                  <a:pt x="46" y="10151"/>
                  <a:pt x="789" y="11868"/>
                  <a:pt x="0" y="12332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sp>
      <p:cxnSp>
        <p:nvCxnSpPr>
          <p:cNvPr id="154" name="Google Shape;154;p26"/>
          <p:cNvCxnSpPr>
            <a:endCxn id="152" idx="1"/>
          </p:cNvCxnSpPr>
          <p:nvPr/>
        </p:nvCxnSpPr>
        <p:spPr>
          <a:xfrm>
            <a:off x="2092125" y="2437475"/>
            <a:ext cx="3230100" cy="574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00FF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>
            <a:spLocks noGrp="1"/>
          </p:cNvSpPr>
          <p:nvPr>
            <p:ph type="title"/>
          </p:nvPr>
        </p:nvSpPr>
        <p:spPr>
          <a:xfrm>
            <a:off x="150275" y="2150850"/>
            <a:ext cx="8866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1.b. Augmentasi Gambar Plat Nomor</a:t>
            </a:r>
            <a:endParaRPr sz="18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Beserta </a:t>
            </a:r>
            <a:r>
              <a:rPr lang="en" b="1" i="1">
                <a:solidFill>
                  <a:schemeClr val="lt1"/>
                </a:solidFill>
              </a:rPr>
              <a:t>Bounding Box</a:t>
            </a:r>
            <a:endParaRPr b="1"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Hasil Augmentasi Gambar</a:t>
            </a:r>
            <a:endParaRPr/>
          </a:p>
        </p:txBody>
      </p:sp>
      <p:sp>
        <p:nvSpPr>
          <p:cNvPr id="171" name="Google Shape;171;p29"/>
          <p:cNvSpPr txBox="1"/>
          <p:nvPr/>
        </p:nvSpPr>
        <p:spPr>
          <a:xfrm>
            <a:off x="663350" y="2021400"/>
            <a:ext cx="15417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Gambar Awal</a:t>
            </a:r>
            <a:endParaRPr b="1"/>
          </a:p>
        </p:txBody>
      </p:sp>
      <p:sp>
        <p:nvSpPr>
          <p:cNvPr id="172" name="Google Shape;172;p29"/>
          <p:cNvSpPr txBox="1"/>
          <p:nvPr/>
        </p:nvSpPr>
        <p:spPr>
          <a:xfrm>
            <a:off x="5646050" y="1175975"/>
            <a:ext cx="16761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Hasil Augmentasi</a:t>
            </a:r>
            <a:endParaRPr b="1"/>
          </a:p>
        </p:txBody>
      </p:sp>
      <p:cxnSp>
        <p:nvCxnSpPr>
          <p:cNvPr id="173" name="Google Shape;173;p29"/>
          <p:cNvCxnSpPr/>
          <p:nvPr/>
        </p:nvCxnSpPr>
        <p:spPr>
          <a:xfrm>
            <a:off x="2721400" y="2721400"/>
            <a:ext cx="1050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74" name="Google Shape;174;p29"/>
          <p:cNvPicPr preferRelativeResize="0"/>
          <p:nvPr/>
        </p:nvPicPr>
        <p:blipFill rotWithShape="1">
          <a:blip r:embed="rId3">
            <a:alphaModFix/>
          </a:blip>
          <a:srcRect l="14835" t="19456" r="61470" b="12894"/>
          <a:stretch/>
        </p:blipFill>
        <p:spPr>
          <a:xfrm>
            <a:off x="4188038" y="1549177"/>
            <a:ext cx="2176944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9"/>
          <p:cNvPicPr preferRelativeResize="0"/>
          <p:nvPr/>
        </p:nvPicPr>
        <p:blipFill rotWithShape="1">
          <a:blip r:embed="rId4">
            <a:alphaModFix/>
          </a:blip>
          <a:srcRect l="14864" t="19273" r="61168" b="13336"/>
          <a:stretch/>
        </p:blipFill>
        <p:spPr>
          <a:xfrm>
            <a:off x="6572428" y="1551247"/>
            <a:ext cx="2207736" cy="3551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9"/>
          <p:cNvPicPr preferRelativeResize="0"/>
          <p:nvPr/>
        </p:nvPicPr>
        <p:blipFill rotWithShape="1">
          <a:blip r:embed="rId5">
            <a:alphaModFix/>
          </a:blip>
          <a:srcRect l="10111" t="56368" r="70987" b="32792"/>
          <a:stretch/>
        </p:blipFill>
        <p:spPr>
          <a:xfrm>
            <a:off x="518955" y="2375142"/>
            <a:ext cx="2146752" cy="69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Hasil Augmentasi Gambar</a:t>
            </a:r>
            <a:endParaRPr/>
          </a:p>
        </p:txBody>
      </p:sp>
      <p:sp>
        <p:nvSpPr>
          <p:cNvPr id="182" name="Google Shape;182;p30"/>
          <p:cNvSpPr txBox="1"/>
          <p:nvPr/>
        </p:nvSpPr>
        <p:spPr>
          <a:xfrm>
            <a:off x="663350" y="2021400"/>
            <a:ext cx="15417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Gambar Awal</a:t>
            </a:r>
            <a:endParaRPr b="1"/>
          </a:p>
        </p:txBody>
      </p:sp>
      <p:sp>
        <p:nvSpPr>
          <p:cNvPr id="183" name="Google Shape;183;p30"/>
          <p:cNvSpPr txBox="1"/>
          <p:nvPr/>
        </p:nvSpPr>
        <p:spPr>
          <a:xfrm>
            <a:off x="5646050" y="1175975"/>
            <a:ext cx="16761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Hasil Augmentasi</a:t>
            </a:r>
            <a:endParaRPr b="1"/>
          </a:p>
        </p:txBody>
      </p:sp>
      <p:cxnSp>
        <p:nvCxnSpPr>
          <p:cNvPr id="184" name="Google Shape;184;p30"/>
          <p:cNvCxnSpPr/>
          <p:nvPr/>
        </p:nvCxnSpPr>
        <p:spPr>
          <a:xfrm>
            <a:off x="2721400" y="2721400"/>
            <a:ext cx="1050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85" name="Google Shape;185;p30"/>
          <p:cNvPicPr preferRelativeResize="0"/>
          <p:nvPr/>
        </p:nvPicPr>
        <p:blipFill rotWithShape="1">
          <a:blip r:embed="rId3">
            <a:alphaModFix/>
          </a:blip>
          <a:srcRect l="14894" t="18904" r="61190" b="12723"/>
          <a:stretch/>
        </p:blipFill>
        <p:spPr>
          <a:xfrm>
            <a:off x="4127300" y="1549185"/>
            <a:ext cx="2335138" cy="3561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0"/>
          <p:cNvPicPr preferRelativeResize="0"/>
          <p:nvPr/>
        </p:nvPicPr>
        <p:blipFill rotWithShape="1">
          <a:blip r:embed="rId4">
            <a:alphaModFix/>
          </a:blip>
          <a:srcRect l="14763" t="19338" r="61195" b="13421"/>
          <a:stretch/>
        </p:blipFill>
        <p:spPr>
          <a:xfrm>
            <a:off x="6530561" y="1549175"/>
            <a:ext cx="2386762" cy="356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0"/>
          <p:cNvPicPr preferRelativeResize="0"/>
          <p:nvPr/>
        </p:nvPicPr>
        <p:blipFill rotWithShape="1">
          <a:blip r:embed="rId5">
            <a:alphaModFix/>
          </a:blip>
          <a:srcRect l="10111" t="56368" r="70987" b="32792"/>
          <a:stretch/>
        </p:blipFill>
        <p:spPr>
          <a:xfrm>
            <a:off x="518955" y="2375142"/>
            <a:ext cx="2146752" cy="69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00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Daftar Isi</a:t>
            </a:r>
            <a:endParaRPr sz="18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Hasil Augmentasi Gambar</a:t>
            </a:r>
            <a:endParaRPr/>
          </a:p>
        </p:txBody>
      </p:sp>
      <p:sp>
        <p:nvSpPr>
          <p:cNvPr id="193" name="Google Shape;193;p31"/>
          <p:cNvSpPr txBox="1"/>
          <p:nvPr/>
        </p:nvSpPr>
        <p:spPr>
          <a:xfrm>
            <a:off x="663350" y="2021400"/>
            <a:ext cx="15417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Gambar Awal</a:t>
            </a:r>
            <a:endParaRPr b="1"/>
          </a:p>
        </p:txBody>
      </p:sp>
      <p:sp>
        <p:nvSpPr>
          <p:cNvPr id="194" name="Google Shape;194;p31"/>
          <p:cNvSpPr txBox="1"/>
          <p:nvPr/>
        </p:nvSpPr>
        <p:spPr>
          <a:xfrm>
            <a:off x="5646050" y="1175975"/>
            <a:ext cx="16761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Hasil Augmentasi</a:t>
            </a:r>
            <a:endParaRPr b="1"/>
          </a:p>
        </p:txBody>
      </p:sp>
      <p:cxnSp>
        <p:nvCxnSpPr>
          <p:cNvPr id="195" name="Google Shape;195;p31"/>
          <p:cNvCxnSpPr/>
          <p:nvPr/>
        </p:nvCxnSpPr>
        <p:spPr>
          <a:xfrm>
            <a:off x="2721400" y="2721400"/>
            <a:ext cx="1050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96" name="Google Shape;196;p31"/>
          <p:cNvPicPr preferRelativeResize="0"/>
          <p:nvPr/>
        </p:nvPicPr>
        <p:blipFill rotWithShape="1">
          <a:blip r:embed="rId3">
            <a:alphaModFix/>
          </a:blip>
          <a:srcRect l="13411" t="18459" r="65361" b="37007"/>
          <a:stretch/>
        </p:blipFill>
        <p:spPr>
          <a:xfrm>
            <a:off x="4107175" y="1816300"/>
            <a:ext cx="2425301" cy="286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 rotWithShape="1">
          <a:blip r:embed="rId3">
            <a:alphaModFix/>
          </a:blip>
          <a:srcRect l="13411" t="64019" r="65361" b="6663"/>
          <a:stretch/>
        </p:blipFill>
        <p:spPr>
          <a:xfrm>
            <a:off x="6609050" y="1816299"/>
            <a:ext cx="2425301" cy="188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1"/>
          <p:cNvPicPr preferRelativeResize="0"/>
          <p:nvPr/>
        </p:nvPicPr>
        <p:blipFill rotWithShape="1">
          <a:blip r:embed="rId4">
            <a:alphaModFix/>
          </a:blip>
          <a:srcRect l="10111" t="56368" r="70987" b="32792"/>
          <a:stretch/>
        </p:blipFill>
        <p:spPr>
          <a:xfrm>
            <a:off x="518955" y="2375142"/>
            <a:ext cx="2146752" cy="69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Bagaimana cara menggunakannya ???</a:t>
            </a:r>
            <a:endParaRPr/>
          </a:p>
        </p:txBody>
      </p:sp>
      <p:sp>
        <p:nvSpPr>
          <p:cNvPr id="204" name="Google Shape;204;p32"/>
          <p:cNvSpPr txBox="1"/>
          <p:nvPr/>
        </p:nvSpPr>
        <p:spPr>
          <a:xfrm>
            <a:off x="261900" y="1134500"/>
            <a:ext cx="3914100" cy="1959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from Image_Augmentation_bbox import augmented_image_class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final_class = augmented_image_class(image, dict_bbox)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final_dict = final_class.get_result()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final_dict['scale']['small'][‘images’]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final_dict['scale']['small']['bbox_char']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chemeClr val="dk1"/>
                </a:solidFill>
              </a:rPr>
              <a:t># To see the type of parameters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final_class.parameter_mode</a:t>
            </a:r>
            <a:endParaRPr sz="1000"/>
          </a:p>
        </p:txBody>
      </p:sp>
      <p:sp>
        <p:nvSpPr>
          <p:cNvPr id="205" name="Google Shape;205;p32"/>
          <p:cNvSpPr txBox="1">
            <a:spLocks noGrp="1"/>
          </p:cNvSpPr>
          <p:nvPr>
            <p:ph type="title"/>
          </p:nvPr>
        </p:nvSpPr>
        <p:spPr>
          <a:xfrm>
            <a:off x="527225" y="3667763"/>
            <a:ext cx="2545800" cy="13710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{'blur': ['very_low', 'low', 'med', 'high'],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 'intensity': ['glow', 'dark'],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 'noise': ['gaussian', 's&amp;p', 'speckle'],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 'rotate': ['left', 'right'],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 'rotate_shear': ['left', 'right'],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 'scale': ['small', 'big'],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 'shear': ['left', 'right'],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'translate': ['up', 'down', 'left', 'right']}</a:t>
            </a:r>
            <a:endParaRPr sz="1000"/>
          </a:p>
        </p:txBody>
      </p:sp>
      <p:cxnSp>
        <p:nvCxnSpPr>
          <p:cNvPr id="206" name="Google Shape;206;p32"/>
          <p:cNvCxnSpPr>
            <a:endCxn id="205" idx="0"/>
          </p:cNvCxnSpPr>
          <p:nvPr/>
        </p:nvCxnSpPr>
        <p:spPr>
          <a:xfrm>
            <a:off x="1225025" y="3038663"/>
            <a:ext cx="575100" cy="629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7" name="Google Shape;207;p32"/>
          <p:cNvSpPr txBox="1">
            <a:spLocks noGrp="1"/>
          </p:cNvSpPr>
          <p:nvPr>
            <p:ph type="title"/>
          </p:nvPr>
        </p:nvSpPr>
        <p:spPr>
          <a:xfrm>
            <a:off x="5345300" y="2364050"/>
            <a:ext cx="3354000" cy="16629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{'bbox_char': [{'label': 'B', 'x1': 7, 'x2': 22, 'y1': 3, 'y2': 27},</a:t>
            </a:r>
            <a:br>
              <a:rPr lang="en" sz="1000"/>
            </a:br>
            <a:r>
              <a:rPr lang="en" sz="1000"/>
              <a:t>  {'label': '5', 'x1': 56, 'x2': 72, 'y1': 3, 'y2': 27},</a:t>
            </a:r>
            <a:br>
              <a:rPr lang="en" sz="1000"/>
            </a:br>
            <a:r>
              <a:rPr lang="en" sz="1000"/>
              <a:t>  {'label': '8', 'x1': 73, 'x2': 87, 'y1': 4, 'y2': 27},</a:t>
            </a:r>
            <a:br>
              <a:rPr lang="en" sz="1000"/>
            </a:br>
            <a:r>
              <a:rPr lang="en" sz="1000"/>
              <a:t>  {'label': 'F', 'x1': 130, 'x2': 146, 'y1': 4, 'y2': 29},</a:t>
            </a:r>
            <a:br>
              <a:rPr lang="en" sz="1000"/>
            </a:br>
            <a:r>
              <a:rPr lang="en" sz="1000"/>
              <a:t>  {'label': '1', 'x1': 45, 'x2': 54, 'y1': 3, 'y2': 27},</a:t>
            </a:r>
            <a:br>
              <a:rPr lang="en" sz="1000"/>
            </a:br>
            <a:r>
              <a:rPr lang="en" sz="1000"/>
              <a:t>  {'label': '1', 'x1': 91, 'x2': 100, 'y1': 4, 'y2': 27},</a:t>
            </a:r>
            <a:br>
              <a:rPr lang="en" sz="1000"/>
            </a:br>
            <a:r>
              <a:rPr lang="en" sz="1000"/>
              <a:t>  {'label': 'R', 'x1': 116, 'x2': 132, 'y1': 4, 'y2': 29},</a:t>
            </a:r>
            <a:br>
              <a:rPr lang="en" sz="1000"/>
            </a:br>
            <a:r>
              <a:rPr lang="en" sz="1000"/>
              <a:t>  {'label': 'J', 'x1': 145, 'x2': 161, 'y1': 5, 'y2': 29}],</a:t>
            </a:r>
            <a:br>
              <a:rPr lang="en" sz="1000"/>
            </a:br>
            <a:r>
              <a:rPr lang="en" sz="1000"/>
              <a:t> 'image_name': 'B1581RFJ.jpg',</a:t>
            </a:r>
            <a:br>
              <a:rPr lang="en" sz="1000"/>
            </a:br>
            <a:r>
              <a:rPr lang="en" sz="1000"/>
              <a:t> 'plate_no': 'B1581RFJ'}</a:t>
            </a:r>
            <a:endParaRPr sz="1000"/>
          </a:p>
        </p:txBody>
      </p:sp>
      <p:sp>
        <p:nvSpPr>
          <p:cNvPr id="208" name="Google Shape;208;p32"/>
          <p:cNvSpPr/>
          <p:nvPr/>
        </p:nvSpPr>
        <p:spPr>
          <a:xfrm>
            <a:off x="2735300" y="1563557"/>
            <a:ext cx="2582200" cy="266950"/>
          </a:xfrm>
          <a:custGeom>
            <a:avLst/>
            <a:gdLst/>
            <a:ahLst/>
            <a:cxnLst/>
            <a:rect l="l" t="t" r="r" b="b"/>
            <a:pathLst>
              <a:path w="103288" h="10678" extrusionOk="0">
                <a:moveTo>
                  <a:pt x="103288" y="10678"/>
                </a:moveTo>
                <a:cubicBezTo>
                  <a:pt x="92152" y="8915"/>
                  <a:pt x="53686" y="981"/>
                  <a:pt x="36471" y="99"/>
                </a:cubicBezTo>
                <a:cubicBezTo>
                  <a:pt x="19256" y="-783"/>
                  <a:pt x="6079" y="4507"/>
                  <a:pt x="0" y="5388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09" name="Google Shape;209;p32"/>
          <p:cNvSpPr/>
          <p:nvPr/>
        </p:nvSpPr>
        <p:spPr>
          <a:xfrm>
            <a:off x="3208600" y="1886175"/>
            <a:ext cx="2088025" cy="1245850"/>
          </a:xfrm>
          <a:custGeom>
            <a:avLst/>
            <a:gdLst/>
            <a:ahLst/>
            <a:cxnLst/>
            <a:rect l="l" t="t" r="r" b="b"/>
            <a:pathLst>
              <a:path w="83521" h="49834" extrusionOk="0">
                <a:moveTo>
                  <a:pt x="83521" y="49834"/>
                </a:moveTo>
                <a:cubicBezTo>
                  <a:pt x="72663" y="47468"/>
                  <a:pt x="32295" y="43942"/>
                  <a:pt x="18375" y="35636"/>
                </a:cubicBezTo>
                <a:cubicBezTo>
                  <a:pt x="4455" y="27330"/>
                  <a:pt x="3063" y="5939"/>
                  <a:pt x="0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sp>
      <p:pic>
        <p:nvPicPr>
          <p:cNvPr id="210" name="Google Shape;210;p32"/>
          <p:cNvPicPr preferRelativeResize="0"/>
          <p:nvPr/>
        </p:nvPicPr>
        <p:blipFill rotWithShape="1">
          <a:blip r:embed="rId3">
            <a:alphaModFix/>
          </a:blip>
          <a:srcRect l="10111" t="56368" r="70987" b="32792"/>
          <a:stretch/>
        </p:blipFill>
        <p:spPr>
          <a:xfrm>
            <a:off x="5345305" y="1505142"/>
            <a:ext cx="2146752" cy="69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Bagaimana cara menggunakannya ???</a:t>
            </a:r>
            <a:endParaRPr/>
          </a:p>
        </p:txBody>
      </p:sp>
      <p:sp>
        <p:nvSpPr>
          <p:cNvPr id="216" name="Google Shape;216;p33"/>
          <p:cNvSpPr txBox="1"/>
          <p:nvPr/>
        </p:nvSpPr>
        <p:spPr>
          <a:xfrm>
            <a:off x="261900" y="1134500"/>
            <a:ext cx="3914100" cy="1959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from Image_Augmentation_bbox import augmented_image_class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final_class = augmented_image_class(image, dict_bbox)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final_dict = final_class.get_result()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</a:rPr>
              <a:t>final_dict['scale']['small'][‘images’]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</a:rPr>
              <a:t>final_dict['scale']['small']['bbox_char']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 dirty="0">
                <a:solidFill>
                  <a:schemeClr val="dk1"/>
                </a:solidFill>
              </a:rPr>
              <a:t># To see the type of parameters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final_class.parameter_mode</a:t>
            </a:r>
            <a:endParaRPr sz="1000" dirty="0"/>
          </a:p>
        </p:txBody>
      </p:sp>
      <p:sp>
        <p:nvSpPr>
          <p:cNvPr id="217" name="Google Shape;217;p33"/>
          <p:cNvSpPr txBox="1">
            <a:spLocks noGrp="1"/>
          </p:cNvSpPr>
          <p:nvPr>
            <p:ph type="title"/>
          </p:nvPr>
        </p:nvSpPr>
        <p:spPr>
          <a:xfrm>
            <a:off x="527225" y="3667763"/>
            <a:ext cx="2545800" cy="13710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{'blur': ['very_low', 'low', 'med', 'high'],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 'intensity': ['glow', 'dark'],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 'noise': ['gaussian', 's&amp;p', 'speckle'],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 'rotate': ['left', 'right'],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 'rotate_shear': ['left', 'right'],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 'scale': ['small', 'big'],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 'shear': ['left', 'right'],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'translate': ['up', 'down', 'left', 'right']}</a:t>
            </a:r>
            <a:endParaRPr sz="1000"/>
          </a:p>
        </p:txBody>
      </p:sp>
      <p:cxnSp>
        <p:nvCxnSpPr>
          <p:cNvPr id="218" name="Google Shape;218;p33"/>
          <p:cNvCxnSpPr>
            <a:endCxn id="217" idx="0"/>
          </p:cNvCxnSpPr>
          <p:nvPr/>
        </p:nvCxnSpPr>
        <p:spPr>
          <a:xfrm>
            <a:off x="1225025" y="3038663"/>
            <a:ext cx="575100" cy="629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9" name="Google Shape;219;p33"/>
          <p:cNvSpPr txBox="1">
            <a:spLocks noGrp="1"/>
          </p:cNvSpPr>
          <p:nvPr>
            <p:ph type="title"/>
          </p:nvPr>
        </p:nvSpPr>
        <p:spPr>
          <a:xfrm>
            <a:off x="5506738" y="2384925"/>
            <a:ext cx="3595500" cy="16629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[{'label': 'B', 'x1': 5, 'x2': 17, 'y1': 2, 'y2': 21},</a:t>
            </a:r>
            <a:br>
              <a:rPr lang="en" sz="1000"/>
            </a:br>
            <a:r>
              <a:rPr lang="en" sz="1000"/>
              <a:t> {'label': '5', 'x1': 44, 'x2': 57, 'y1': 2, 'y2': 21},</a:t>
            </a:r>
            <a:br>
              <a:rPr lang="en" sz="1000"/>
            </a:br>
            <a:r>
              <a:rPr lang="en" sz="1000"/>
              <a:t> {'label': '8', 'x1': 58, 'x2': 69, 'y1': 3, 'y2': 21},</a:t>
            </a:r>
            <a:br>
              <a:rPr lang="en" sz="1000"/>
            </a:br>
            <a:r>
              <a:rPr lang="en" sz="1000"/>
              <a:t> {'label': 'F', 'x1': 104, 'x2': 116, 'y1': 3, 'y2': 23},</a:t>
            </a:r>
            <a:br>
              <a:rPr lang="en" sz="1000"/>
            </a:br>
            <a:r>
              <a:rPr lang="en" sz="1000"/>
              <a:t> {'label': '1', 'x1': 36, 'x2': 43, 'y1': 2, 'y2': 21},</a:t>
            </a:r>
            <a:br>
              <a:rPr lang="en" sz="1000"/>
            </a:br>
            <a:r>
              <a:rPr lang="en" sz="1000"/>
              <a:t> {'label': '1', 'x1': 72, 'x2': 80, 'y1': 3, 'y2': 21},</a:t>
            </a:r>
            <a:br>
              <a:rPr lang="en" sz="1000"/>
            </a:br>
            <a:r>
              <a:rPr lang="en" sz="1000"/>
              <a:t> {'label': 'R', 'x1': 92, 'x2': 105, 'y1': 3, 'y2': 23},</a:t>
            </a:r>
            <a:br>
              <a:rPr lang="en" sz="1000"/>
            </a:br>
            <a:r>
              <a:rPr lang="en" sz="1000"/>
              <a:t> {'label': 'J', 'x1': 116, 'x2': 128, 'y1': 4, 'y2': 23}]</a:t>
            </a:r>
            <a:endParaRPr sz="1000"/>
          </a:p>
        </p:txBody>
      </p:sp>
      <p:sp>
        <p:nvSpPr>
          <p:cNvPr id="220" name="Google Shape;220;p33"/>
          <p:cNvSpPr/>
          <p:nvPr/>
        </p:nvSpPr>
        <p:spPr>
          <a:xfrm>
            <a:off x="2255075" y="1753950"/>
            <a:ext cx="3201625" cy="473275"/>
          </a:xfrm>
          <a:custGeom>
            <a:avLst/>
            <a:gdLst/>
            <a:ahLst/>
            <a:cxnLst/>
            <a:rect l="l" t="t" r="r" b="b"/>
            <a:pathLst>
              <a:path w="128065" h="18931" extrusionOk="0">
                <a:moveTo>
                  <a:pt x="0" y="18931"/>
                </a:moveTo>
                <a:cubicBezTo>
                  <a:pt x="11043" y="16379"/>
                  <a:pt x="44916" y="6774"/>
                  <a:pt x="66260" y="3619"/>
                </a:cubicBezTo>
                <a:cubicBezTo>
                  <a:pt x="87604" y="464"/>
                  <a:pt x="117764" y="603"/>
                  <a:pt x="128065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21" name="Google Shape;221;p33"/>
          <p:cNvSpPr/>
          <p:nvPr/>
        </p:nvSpPr>
        <p:spPr>
          <a:xfrm>
            <a:off x="2394275" y="2295675"/>
            <a:ext cx="3112603" cy="982875"/>
          </a:xfrm>
          <a:custGeom>
            <a:avLst/>
            <a:gdLst/>
            <a:ahLst/>
            <a:cxnLst/>
            <a:rect l="l" t="t" r="r" b="b"/>
            <a:pathLst>
              <a:path w="125838" h="39315" extrusionOk="0">
                <a:moveTo>
                  <a:pt x="0" y="3109"/>
                </a:moveTo>
                <a:cubicBezTo>
                  <a:pt x="13131" y="2970"/>
                  <a:pt x="64497" y="-3156"/>
                  <a:pt x="78788" y="2273"/>
                </a:cubicBezTo>
                <a:cubicBezTo>
                  <a:pt x="93079" y="7702"/>
                  <a:pt x="77906" y="29604"/>
                  <a:pt x="85748" y="35682"/>
                </a:cubicBezTo>
                <a:cubicBezTo>
                  <a:pt x="93590" y="41761"/>
                  <a:pt x="119156" y="38234"/>
                  <a:pt x="125838" y="38744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sp>
      <p:pic>
        <p:nvPicPr>
          <p:cNvPr id="222" name="Google Shape;222;p33"/>
          <p:cNvPicPr preferRelativeResize="0"/>
          <p:nvPr/>
        </p:nvPicPr>
        <p:blipFill rotWithShape="1">
          <a:blip r:embed="rId3">
            <a:alphaModFix/>
          </a:blip>
          <a:srcRect l="10031" t="63531" r="70406" b="24238"/>
          <a:stretch/>
        </p:blipFill>
        <p:spPr>
          <a:xfrm>
            <a:off x="5506875" y="1433775"/>
            <a:ext cx="2256053" cy="79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00FF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 txBox="1">
            <a:spLocks noGrp="1"/>
          </p:cNvSpPr>
          <p:nvPr>
            <p:ph type="title"/>
          </p:nvPr>
        </p:nvSpPr>
        <p:spPr>
          <a:xfrm>
            <a:off x="150275" y="2150850"/>
            <a:ext cx="8866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2. Benchmark Image Similarity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 itu </a:t>
            </a:r>
            <a:r>
              <a:rPr lang="en" i="1"/>
              <a:t>Image Similarity</a:t>
            </a:r>
            <a:endParaRPr/>
          </a:p>
        </p:txBody>
      </p:sp>
      <p:pic>
        <p:nvPicPr>
          <p:cNvPr id="3" name="Picture 2" descr="A picture containing photo&#10;&#10;Description automatically generated">
            <a:extLst>
              <a:ext uri="{FF2B5EF4-FFF2-40B4-BE49-F238E27FC236}">
                <a16:creationId xmlns:a16="http://schemas.microsoft.com/office/drawing/2014/main" id="{943E9B06-ACA7-4DFC-9274-F4D26230A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953" y="1016627"/>
            <a:ext cx="5424094" cy="412687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Tujuan Proyek : </a:t>
            </a:r>
            <a:r>
              <a:rPr lang="en" i="1"/>
              <a:t>Image Similarity</a:t>
            </a:r>
            <a:endParaRPr/>
          </a:p>
        </p:txBody>
      </p:sp>
      <p:sp>
        <p:nvSpPr>
          <p:cNvPr id="287" name="Google Shape;287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dirty="0">
                <a:solidFill>
                  <a:srgbClr val="000000"/>
                </a:solidFill>
              </a:rPr>
              <a:t>Menentukan </a:t>
            </a:r>
            <a:r>
              <a:rPr lang="en" b="1" dirty="0">
                <a:solidFill>
                  <a:srgbClr val="000000"/>
                </a:solidFill>
              </a:rPr>
              <a:t>metode</a:t>
            </a:r>
            <a:r>
              <a:rPr lang="en" dirty="0">
                <a:solidFill>
                  <a:srgbClr val="000000"/>
                </a:solidFill>
              </a:rPr>
              <a:t> untuk gambar plat nomor yang sama / mirip dengan gambar plat nomor yang berada di </a:t>
            </a:r>
            <a:r>
              <a:rPr lang="en" i="1" dirty="0">
                <a:solidFill>
                  <a:srgbClr val="000000"/>
                </a:solidFill>
              </a:rPr>
              <a:t>database</a:t>
            </a:r>
            <a:r>
              <a:rPr lang="en" dirty="0">
                <a:solidFill>
                  <a:srgbClr val="000000"/>
                </a:solidFill>
              </a:rPr>
              <a:t> / hasil </a:t>
            </a:r>
            <a:r>
              <a:rPr lang="en" i="1" dirty="0">
                <a:solidFill>
                  <a:srgbClr val="000000"/>
                </a:solidFill>
              </a:rPr>
              <a:t>object detection</a:t>
            </a:r>
            <a:r>
              <a:rPr lang="en" dirty="0">
                <a:solidFill>
                  <a:srgbClr val="000000"/>
                </a:solidFill>
              </a:rPr>
              <a:t>.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dirty="0">
                <a:solidFill>
                  <a:srgbClr val="000000"/>
                </a:solidFill>
              </a:rPr>
              <a:t>Menentukan </a:t>
            </a:r>
            <a:r>
              <a:rPr lang="en" b="1" dirty="0">
                <a:solidFill>
                  <a:srgbClr val="000000"/>
                </a:solidFill>
              </a:rPr>
              <a:t>performa</a:t>
            </a:r>
            <a:r>
              <a:rPr lang="en" dirty="0">
                <a:solidFill>
                  <a:srgbClr val="000000"/>
                </a:solidFill>
              </a:rPr>
              <a:t> dari suatu metode kecocokan gambar (</a:t>
            </a:r>
            <a:r>
              <a:rPr lang="en" i="1" dirty="0">
                <a:solidFill>
                  <a:srgbClr val="000000"/>
                </a:solidFill>
              </a:rPr>
              <a:t>image similarity</a:t>
            </a:r>
            <a:r>
              <a:rPr lang="en" dirty="0">
                <a:solidFill>
                  <a:srgbClr val="000000"/>
                </a:solidFill>
              </a:rPr>
              <a:t>) pada gambar plat kendaraan bermotor.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288" name="Google Shape;28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6325" y="4385825"/>
            <a:ext cx="757675" cy="75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Apasih kegunaan</a:t>
            </a:r>
            <a:r>
              <a:rPr lang="en" sz="2400" i="1"/>
              <a:t> Image Similarity</a:t>
            </a:r>
            <a:r>
              <a:rPr lang="en" sz="2400"/>
              <a:t> di dunia nyata ???</a:t>
            </a:r>
            <a:endParaRPr sz="2400"/>
          </a:p>
        </p:txBody>
      </p:sp>
      <p:sp>
        <p:nvSpPr>
          <p:cNvPr id="300" name="Google Shape;300;p43"/>
          <p:cNvSpPr txBox="1">
            <a:spLocks noGrp="1"/>
          </p:cNvSpPr>
          <p:nvPr>
            <p:ph type="body" idx="1"/>
          </p:nvPr>
        </p:nvSpPr>
        <p:spPr>
          <a:xfrm>
            <a:off x="696000" y="1152475"/>
            <a:ext cx="8136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Metode kecocokan gambar (</a:t>
            </a:r>
            <a:r>
              <a:rPr lang="en" i="1"/>
              <a:t>Image Similarity</a:t>
            </a:r>
            <a:r>
              <a:rPr lang="en"/>
              <a:t>) dapat diterapkan di 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Parkiran Kendaraan Bermotor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Jalan Tol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Apasih kegunaan</a:t>
            </a:r>
            <a:r>
              <a:rPr lang="en" sz="2400" i="1"/>
              <a:t> Image Similarity</a:t>
            </a:r>
            <a:r>
              <a:rPr lang="en" sz="2400"/>
              <a:t> di dunia nyata ???</a:t>
            </a:r>
            <a:endParaRPr sz="2400"/>
          </a:p>
        </p:txBody>
      </p:sp>
      <p:grpSp>
        <p:nvGrpSpPr>
          <p:cNvPr id="306" name="Google Shape;306;p44"/>
          <p:cNvGrpSpPr/>
          <p:nvPr/>
        </p:nvGrpSpPr>
        <p:grpSpPr>
          <a:xfrm>
            <a:off x="744775" y="1254925"/>
            <a:ext cx="7969200" cy="3779150"/>
            <a:chOff x="744775" y="1254925"/>
            <a:chExt cx="7969200" cy="3779150"/>
          </a:xfrm>
        </p:grpSpPr>
        <p:pic>
          <p:nvPicPr>
            <p:cNvPr id="307" name="Google Shape;307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4775" y="1722625"/>
              <a:ext cx="2401952" cy="24019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65150" y="1858939"/>
              <a:ext cx="3548825" cy="2129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44"/>
            <p:cNvPicPr preferRelativeResize="0"/>
            <p:nvPr/>
          </p:nvPicPr>
          <p:blipFill rotWithShape="1">
            <a:blip r:embed="rId5">
              <a:alphaModFix/>
            </a:blip>
            <a:srcRect l="13938" t="20016" r="73337" b="70094"/>
            <a:stretch/>
          </p:blipFill>
          <p:spPr>
            <a:xfrm>
              <a:off x="1290750" y="4461375"/>
              <a:ext cx="1310002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Google Shape;310;p44"/>
            <p:cNvPicPr preferRelativeResize="0"/>
            <p:nvPr/>
          </p:nvPicPr>
          <p:blipFill rotWithShape="1">
            <a:blip r:embed="rId5">
              <a:alphaModFix/>
            </a:blip>
            <a:srcRect l="31380" t="20137" r="55896" b="69973"/>
            <a:stretch/>
          </p:blipFill>
          <p:spPr>
            <a:xfrm>
              <a:off x="6586650" y="4343050"/>
              <a:ext cx="1310002" cy="572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1" name="Google Shape;311;p44"/>
            <p:cNvSpPr/>
            <p:nvPr/>
          </p:nvSpPr>
          <p:spPr>
            <a:xfrm>
              <a:off x="2672700" y="3207950"/>
              <a:ext cx="222600" cy="97500"/>
            </a:xfrm>
            <a:prstGeom prst="rect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000000"/>
                </a:highlight>
              </a:endParaRPr>
            </a:p>
          </p:txBody>
        </p:sp>
        <p:cxnSp>
          <p:nvCxnSpPr>
            <p:cNvPr id="312" name="Google Shape;312;p44"/>
            <p:cNvCxnSpPr>
              <a:stCxn id="311" idx="2"/>
              <a:endCxn id="309" idx="0"/>
            </p:cNvCxnSpPr>
            <p:nvPr/>
          </p:nvCxnSpPr>
          <p:spPr>
            <a:xfrm flipH="1">
              <a:off x="1945800" y="3305450"/>
              <a:ext cx="838200" cy="1155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3" name="Google Shape;313;p44"/>
            <p:cNvSpPr/>
            <p:nvPr/>
          </p:nvSpPr>
          <p:spPr>
            <a:xfrm>
              <a:off x="6781150" y="3444525"/>
              <a:ext cx="222600" cy="97500"/>
            </a:xfrm>
            <a:prstGeom prst="rect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000000"/>
                </a:highlight>
              </a:endParaRPr>
            </a:p>
          </p:txBody>
        </p:sp>
        <p:cxnSp>
          <p:nvCxnSpPr>
            <p:cNvPr id="314" name="Google Shape;314;p44"/>
            <p:cNvCxnSpPr>
              <a:stCxn id="313" idx="2"/>
              <a:endCxn id="310" idx="0"/>
            </p:cNvCxnSpPr>
            <p:nvPr/>
          </p:nvCxnSpPr>
          <p:spPr>
            <a:xfrm>
              <a:off x="6892450" y="3542025"/>
              <a:ext cx="349200" cy="801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5" name="Google Shape;315;p44"/>
            <p:cNvSpPr txBox="1"/>
            <p:nvPr/>
          </p:nvSpPr>
          <p:spPr>
            <a:xfrm>
              <a:off x="1333300" y="1254925"/>
              <a:ext cx="1224900" cy="4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Mobil masuk</a:t>
              </a:r>
              <a:endParaRPr/>
            </a:p>
          </p:txBody>
        </p:sp>
        <p:sp>
          <p:nvSpPr>
            <p:cNvPr id="316" name="Google Shape;316;p44"/>
            <p:cNvSpPr txBox="1"/>
            <p:nvPr/>
          </p:nvSpPr>
          <p:spPr>
            <a:xfrm>
              <a:off x="3794750" y="4188600"/>
              <a:ext cx="1370400" cy="4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Dibandingkan</a:t>
              </a:r>
              <a:endParaRPr/>
            </a:p>
          </p:txBody>
        </p:sp>
        <p:cxnSp>
          <p:nvCxnSpPr>
            <p:cNvPr id="317" name="Google Shape;317;p44"/>
            <p:cNvCxnSpPr>
              <a:stCxn id="307" idx="3"/>
              <a:endCxn id="308" idx="1"/>
            </p:cNvCxnSpPr>
            <p:nvPr/>
          </p:nvCxnSpPr>
          <p:spPr>
            <a:xfrm>
              <a:off x="3146727" y="2923601"/>
              <a:ext cx="2018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8" name="Google Shape;318;p44"/>
            <p:cNvCxnSpPr/>
            <p:nvPr/>
          </p:nvCxnSpPr>
          <p:spPr>
            <a:xfrm>
              <a:off x="2770100" y="4656300"/>
              <a:ext cx="3744600" cy="135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319" name="Google Shape;319;p44"/>
            <p:cNvSpPr txBox="1"/>
            <p:nvPr/>
          </p:nvSpPr>
          <p:spPr>
            <a:xfrm>
              <a:off x="6454600" y="1391250"/>
              <a:ext cx="1224900" cy="46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Mobil Keluar</a:t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Metode yang digunakan untuk </a:t>
            </a:r>
            <a:r>
              <a:rPr lang="en" i="1"/>
              <a:t>Image Similarity</a:t>
            </a:r>
            <a:endParaRPr/>
          </a:p>
        </p:txBody>
      </p:sp>
      <p:sp>
        <p:nvSpPr>
          <p:cNvPr id="325" name="Google Shape;325;p45"/>
          <p:cNvSpPr txBox="1">
            <a:spLocks noGrp="1"/>
          </p:cNvSpPr>
          <p:nvPr>
            <p:ph type="body" idx="1"/>
          </p:nvPr>
        </p:nvSpPr>
        <p:spPr>
          <a:xfrm>
            <a:off x="654250" y="1152475"/>
            <a:ext cx="8178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Ada beberapa jenis metode yang digunakan untuk mengecek kecocokan suatu gambar, yaitu :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i="1" dirty="0"/>
              <a:t>Hashing Similarity</a:t>
            </a:r>
            <a:endParaRPr i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i="1" dirty="0"/>
              <a:t>SIFT (</a:t>
            </a:r>
            <a:r>
              <a:rPr lang="en" i="1" dirty="0">
                <a:solidFill>
                  <a:srgbClr val="404040"/>
                </a:solidFill>
              </a:rPr>
              <a:t>Scale-Invariant Feature Transform)</a:t>
            </a:r>
            <a:endParaRPr i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i="1" dirty="0"/>
              <a:t>SURF (Speed Up Robust Features)</a:t>
            </a:r>
            <a:endParaRPr i="1" dirty="0"/>
          </a:p>
        </p:txBody>
      </p:sp>
      <p:pic>
        <p:nvPicPr>
          <p:cNvPr id="326" name="Google Shape;32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6325" y="4385825"/>
            <a:ext cx="757675" cy="75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err="1"/>
              <a:t>Hashing</a:t>
            </a:r>
            <a:r>
              <a:rPr lang="id-ID" dirty="0"/>
              <a:t> </a:t>
            </a:r>
            <a:r>
              <a:rPr lang="id-ID" dirty="0" err="1"/>
              <a:t>Similarity</a:t>
            </a:r>
            <a:endParaRPr dirty="0"/>
          </a:p>
        </p:txBody>
      </p:sp>
      <p:pic>
        <p:nvPicPr>
          <p:cNvPr id="326" name="Google Shape;32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6325" y="4385825"/>
            <a:ext cx="757675" cy="75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79.png">
            <a:extLst>
              <a:ext uri="{FF2B5EF4-FFF2-40B4-BE49-F238E27FC236}">
                <a16:creationId xmlns:a16="http://schemas.microsoft.com/office/drawing/2014/main" id="{F1CC538A-4E73-48D6-BC23-6E310E2A0B59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012180" y="1485171"/>
            <a:ext cx="7119640" cy="2173157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49419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Daftar Isi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863050" y="1152475"/>
            <a:ext cx="7969200" cy="37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id-ID" dirty="0">
                <a:solidFill>
                  <a:srgbClr val="000000"/>
                </a:solidFill>
              </a:rPr>
              <a:t>Latar Belakang</a:t>
            </a:r>
            <a:endParaRPr lang="en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dirty="0">
                <a:solidFill>
                  <a:srgbClr val="000000"/>
                </a:solidFill>
              </a:rPr>
              <a:t>Augmentasi Gambar</a:t>
            </a:r>
            <a:endParaRPr dirty="0"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 dirty="0">
                <a:solidFill>
                  <a:srgbClr val="000000"/>
                </a:solidFill>
              </a:rPr>
              <a:t>Gambar Plat Nomor</a:t>
            </a:r>
            <a:endParaRPr dirty="0"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 dirty="0">
                <a:solidFill>
                  <a:srgbClr val="000000"/>
                </a:solidFill>
              </a:rPr>
              <a:t>Gambar Plat Nomor dengan </a:t>
            </a:r>
            <a:r>
              <a:rPr lang="en" i="1" dirty="0">
                <a:solidFill>
                  <a:srgbClr val="000000"/>
                </a:solidFill>
              </a:rPr>
              <a:t>Bounding Box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dirty="0">
                <a:solidFill>
                  <a:srgbClr val="000000"/>
                </a:solidFill>
              </a:rPr>
              <a:t>Benchmark Image Similarity</a:t>
            </a:r>
            <a:endParaRPr dirty="0"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 dirty="0">
                <a:solidFill>
                  <a:srgbClr val="000000"/>
                </a:solidFill>
              </a:rPr>
              <a:t>Hashing Similarity</a:t>
            </a:r>
            <a:endParaRPr dirty="0"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 dirty="0">
                <a:solidFill>
                  <a:srgbClr val="000000"/>
                </a:solidFill>
              </a:rPr>
              <a:t>SIFT Similarity</a:t>
            </a:r>
            <a:endParaRPr dirty="0"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 dirty="0">
                <a:solidFill>
                  <a:srgbClr val="000000"/>
                </a:solidFill>
              </a:rPr>
              <a:t>SURF Similarity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dirty="0">
                <a:solidFill>
                  <a:srgbClr val="000000"/>
                </a:solidFill>
              </a:rPr>
              <a:t>Benchmark Text Similarity</a:t>
            </a:r>
            <a:endParaRPr dirty="0"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 dirty="0">
                <a:solidFill>
                  <a:srgbClr val="000000"/>
                </a:solidFill>
              </a:rPr>
              <a:t>Levensthein </a:t>
            </a:r>
            <a:endParaRPr dirty="0"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en" dirty="0">
                <a:solidFill>
                  <a:srgbClr val="000000"/>
                </a:solidFill>
              </a:rPr>
              <a:t>Sequence Matcher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dirty="0">
                <a:solidFill>
                  <a:srgbClr val="000000"/>
                </a:solidFill>
              </a:rPr>
              <a:t>Proyek yang belum optimal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dirty="0">
                <a:solidFill>
                  <a:srgbClr val="000000"/>
                </a:solidFill>
              </a:rPr>
              <a:t>Skills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6325" y="4385825"/>
            <a:ext cx="757675" cy="75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>
              <a:buSzPts val="1800"/>
            </a:pPr>
            <a:r>
              <a:rPr lang="en-ID" i="1" dirty="0"/>
              <a:t>SIFT (</a:t>
            </a:r>
            <a:r>
              <a:rPr lang="en-ID" i="1" dirty="0">
                <a:solidFill>
                  <a:srgbClr val="404040"/>
                </a:solidFill>
              </a:rPr>
              <a:t>Scale-Invariant Feature Transform)</a:t>
            </a:r>
            <a:endParaRPr lang="en-ID" i="1" dirty="0"/>
          </a:p>
        </p:txBody>
      </p:sp>
      <p:pic>
        <p:nvPicPr>
          <p:cNvPr id="326" name="Google Shape;32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6325" y="4385825"/>
            <a:ext cx="757675" cy="75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25.jpg" descr="Scale-Invariance">
            <a:extLst>
              <a:ext uri="{FF2B5EF4-FFF2-40B4-BE49-F238E27FC236}">
                <a16:creationId xmlns:a16="http://schemas.microsoft.com/office/drawing/2014/main" id="{FAA2A3E6-33AD-48BF-B189-C203C328FB37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499764" y="2138905"/>
            <a:ext cx="3617259" cy="164810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image61.jpg" descr="Difference of Gaussian">
            <a:extLst>
              <a:ext uri="{FF2B5EF4-FFF2-40B4-BE49-F238E27FC236}">
                <a16:creationId xmlns:a16="http://schemas.microsoft.com/office/drawing/2014/main" id="{A266DE75-2FE9-4C37-8A8B-A440F26CBE74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5026978" y="1540091"/>
            <a:ext cx="3359347" cy="28457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55334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>
              <a:buSzPts val="1800"/>
            </a:pPr>
            <a:r>
              <a:rPr lang="en-ID" i="1" dirty="0"/>
              <a:t>SIFT (</a:t>
            </a:r>
            <a:r>
              <a:rPr lang="en-ID" i="1" dirty="0">
                <a:solidFill>
                  <a:srgbClr val="404040"/>
                </a:solidFill>
              </a:rPr>
              <a:t>Scale-Invariant Feature Transform)</a:t>
            </a:r>
            <a:endParaRPr lang="en-ID" i="1" dirty="0"/>
          </a:p>
        </p:txBody>
      </p:sp>
      <p:pic>
        <p:nvPicPr>
          <p:cNvPr id="326" name="Google Shape;32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6325" y="4385825"/>
            <a:ext cx="757675" cy="75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72.jpg">
            <a:extLst>
              <a:ext uri="{FF2B5EF4-FFF2-40B4-BE49-F238E27FC236}">
                <a16:creationId xmlns:a16="http://schemas.microsoft.com/office/drawing/2014/main" id="{3CA41255-5552-4369-ACE4-75196D992F27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149444" y="1182481"/>
            <a:ext cx="6663297" cy="364501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271775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>
              <a:buSzPts val="1800"/>
            </a:pPr>
            <a:r>
              <a:rPr lang="en-ID" i="1" dirty="0"/>
              <a:t>SURF (Speed Up Robust Features)</a:t>
            </a:r>
          </a:p>
        </p:txBody>
      </p:sp>
      <p:pic>
        <p:nvPicPr>
          <p:cNvPr id="326" name="Google Shape;32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6325" y="4385825"/>
            <a:ext cx="757675" cy="75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26.jpg">
            <a:extLst>
              <a:ext uri="{FF2B5EF4-FFF2-40B4-BE49-F238E27FC236}">
                <a16:creationId xmlns:a16="http://schemas.microsoft.com/office/drawing/2014/main" id="{3FAB3295-11B2-4FF0-AD45-B91C9A4D3A12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2346931" y="1304084"/>
            <a:ext cx="4450137" cy="379235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336016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>
              <a:buSzPts val="1800"/>
            </a:pPr>
            <a:r>
              <a:rPr lang="en-ID" i="1" dirty="0"/>
              <a:t>SURF (Speed Up Robust Features)</a:t>
            </a:r>
          </a:p>
        </p:txBody>
      </p:sp>
      <p:pic>
        <p:nvPicPr>
          <p:cNvPr id="326" name="Google Shape;32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6325" y="4385825"/>
            <a:ext cx="757675" cy="75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68.jpg">
            <a:extLst>
              <a:ext uri="{FF2B5EF4-FFF2-40B4-BE49-F238E27FC236}">
                <a16:creationId xmlns:a16="http://schemas.microsoft.com/office/drawing/2014/main" id="{98185B03-10D4-4580-94A5-BA2173185A51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458669" y="1310395"/>
            <a:ext cx="6226661" cy="338808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922181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Bagaimana menentukan metode yang terbaik ???</a:t>
            </a:r>
            <a:endParaRPr/>
          </a:p>
        </p:txBody>
      </p:sp>
      <p:sp>
        <p:nvSpPr>
          <p:cNvPr id="332" name="Google Shape;332;p46"/>
          <p:cNvSpPr txBox="1">
            <a:spLocks noGrp="1"/>
          </p:cNvSpPr>
          <p:nvPr>
            <p:ph type="body" idx="1"/>
          </p:nvPr>
        </p:nvSpPr>
        <p:spPr>
          <a:xfrm>
            <a:off x="654250" y="1152475"/>
            <a:ext cx="8178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Untuk menentukan performa yang terbaik, maka dilakukan skenario uji, yaitu 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Mengambil 10 gambar plat nomor secara random dari </a:t>
            </a:r>
            <a:r>
              <a:rPr lang="en" i="1"/>
              <a:t>database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10 gambar tersebut di “augmentasi” agar berbeda dari gambar awal, jenis “augmentasi” dilakukan secara random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Membandingkan 10 gambar tersebut dengan gambar yang ada di </a:t>
            </a:r>
            <a:r>
              <a:rPr lang="en" i="1"/>
              <a:t>database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Mendapatkan akurasi dan durasi dari proses pencocokan gambar untuk setiap metode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Membandingkan akurasi dan durasi untuk semua metode</a:t>
            </a:r>
            <a:endParaRPr/>
          </a:p>
        </p:txBody>
      </p:sp>
      <p:pic>
        <p:nvPicPr>
          <p:cNvPr id="333" name="Google Shape;33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6325" y="4385825"/>
            <a:ext cx="757675" cy="75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Hashing Similarity</a:t>
            </a:r>
            <a:endParaRPr/>
          </a:p>
        </p:txBody>
      </p:sp>
      <p:sp>
        <p:nvSpPr>
          <p:cNvPr id="346" name="Google Shape;346;p4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Performance and Accuracy</a:t>
            </a:r>
            <a:endParaRPr/>
          </a:p>
        </p:txBody>
      </p:sp>
      <p:pic>
        <p:nvPicPr>
          <p:cNvPr id="347" name="Google Shape;347;p48"/>
          <p:cNvPicPr preferRelativeResize="0"/>
          <p:nvPr/>
        </p:nvPicPr>
        <p:blipFill rotWithShape="1">
          <a:blip r:embed="rId3">
            <a:alphaModFix/>
          </a:blip>
          <a:srcRect l="12328" t="83690" r="60754" b="9683"/>
          <a:stretch/>
        </p:blipFill>
        <p:spPr>
          <a:xfrm>
            <a:off x="3000150" y="1915766"/>
            <a:ext cx="6029827" cy="83487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8"/>
          <p:cNvSpPr txBox="1">
            <a:spLocks noGrp="1"/>
          </p:cNvSpPr>
          <p:nvPr>
            <p:ph type="body" idx="1"/>
          </p:nvPr>
        </p:nvSpPr>
        <p:spPr>
          <a:xfrm>
            <a:off x="3000150" y="2750650"/>
            <a:ext cx="31437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Accuracy : 53.3333 %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SIFT Similarity</a:t>
            </a:r>
            <a:endParaRPr/>
          </a:p>
        </p:txBody>
      </p:sp>
      <p:sp>
        <p:nvSpPr>
          <p:cNvPr id="354" name="Google Shape;354;p4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Performance and Accuracy</a:t>
            </a:r>
            <a:endParaRPr/>
          </a:p>
        </p:txBody>
      </p:sp>
      <p:sp>
        <p:nvSpPr>
          <p:cNvPr id="355" name="Google Shape;355;p49"/>
          <p:cNvSpPr txBox="1">
            <a:spLocks noGrp="1"/>
          </p:cNvSpPr>
          <p:nvPr>
            <p:ph type="body" idx="1"/>
          </p:nvPr>
        </p:nvSpPr>
        <p:spPr>
          <a:xfrm>
            <a:off x="3000150" y="2750650"/>
            <a:ext cx="31437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Accuracy : 100.0000 %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56" name="Google Shape;356;p49"/>
          <p:cNvPicPr preferRelativeResize="0"/>
          <p:nvPr/>
        </p:nvPicPr>
        <p:blipFill rotWithShape="1">
          <a:blip r:embed="rId3">
            <a:alphaModFix/>
          </a:blip>
          <a:srcRect l="12628" t="88048" r="60507" b="5865"/>
          <a:stretch/>
        </p:blipFill>
        <p:spPr>
          <a:xfrm>
            <a:off x="3000161" y="1938125"/>
            <a:ext cx="5930290" cy="7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SURF Similarity</a:t>
            </a:r>
            <a:endParaRPr/>
          </a:p>
        </p:txBody>
      </p:sp>
      <p:sp>
        <p:nvSpPr>
          <p:cNvPr id="362" name="Google Shape;362;p5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Performance and Accuracy</a:t>
            </a:r>
            <a:endParaRPr/>
          </a:p>
        </p:txBody>
      </p:sp>
      <p:sp>
        <p:nvSpPr>
          <p:cNvPr id="363" name="Google Shape;363;p50"/>
          <p:cNvSpPr txBox="1">
            <a:spLocks noGrp="1"/>
          </p:cNvSpPr>
          <p:nvPr>
            <p:ph type="body" idx="1"/>
          </p:nvPr>
        </p:nvSpPr>
        <p:spPr>
          <a:xfrm>
            <a:off x="3000150" y="2750650"/>
            <a:ext cx="31437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Accuracy : 86.6667 %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64" name="Google Shape;364;p50"/>
          <p:cNvPicPr preferRelativeResize="0"/>
          <p:nvPr/>
        </p:nvPicPr>
        <p:blipFill rotWithShape="1">
          <a:blip r:embed="rId3">
            <a:alphaModFix/>
          </a:blip>
          <a:srcRect l="12572" t="87041" r="60932" b="6719"/>
          <a:stretch/>
        </p:blipFill>
        <p:spPr>
          <a:xfrm>
            <a:off x="2946576" y="1900200"/>
            <a:ext cx="6140275" cy="81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9" name="Google Shape;369;p51"/>
          <p:cNvGraphicFramePr/>
          <p:nvPr/>
        </p:nvGraphicFramePr>
        <p:xfrm>
          <a:off x="1549388" y="1382125"/>
          <a:ext cx="6045225" cy="1798200"/>
        </p:xfrm>
        <a:graphic>
          <a:graphicData uri="http://schemas.openxmlformats.org/drawingml/2006/table">
            <a:tbl>
              <a:tblPr>
                <a:noFill/>
                <a:tableStyleId>{2E09B700-4921-40F8-AA8A-605C4D486BE9}</a:tableStyleId>
              </a:tblPr>
              <a:tblGrid>
                <a:gridCol w="2015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Akurasi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Durasi pencocokan antara 2 gambar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Hashing Similarity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53.3333 %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0.001039 detik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SIFT Similarity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100.0000 %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0.012375 detik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SURF Similarity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86.6667 %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0.003389 detik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70" name="Google Shape;370;p51"/>
          <p:cNvSpPr txBox="1">
            <a:spLocks noGrp="1"/>
          </p:cNvSpPr>
          <p:nvPr>
            <p:ph type="title"/>
          </p:nvPr>
        </p:nvSpPr>
        <p:spPr>
          <a:xfrm>
            <a:off x="416050" y="346900"/>
            <a:ext cx="34827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Tabel Perbandingan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2"/>
          <p:cNvSpPr txBox="1">
            <a:spLocks noGrp="1"/>
          </p:cNvSpPr>
          <p:nvPr>
            <p:ph type="title"/>
          </p:nvPr>
        </p:nvSpPr>
        <p:spPr>
          <a:xfrm>
            <a:off x="311700" y="425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Hashing Similarity</a:t>
            </a:r>
            <a:endParaRPr sz="2400"/>
          </a:p>
        </p:txBody>
      </p:sp>
      <p:pic>
        <p:nvPicPr>
          <p:cNvPr id="376" name="Google Shape;37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6325" y="4385825"/>
            <a:ext cx="757675" cy="75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2"/>
          <p:cNvPicPr preferRelativeResize="0"/>
          <p:nvPr/>
        </p:nvPicPr>
        <p:blipFill rotWithShape="1">
          <a:blip r:embed="rId4">
            <a:alphaModFix/>
          </a:blip>
          <a:srcRect l="12465" t="19066" r="1859" b="13511"/>
          <a:stretch/>
        </p:blipFill>
        <p:spPr>
          <a:xfrm>
            <a:off x="197863" y="635588"/>
            <a:ext cx="8748274" cy="387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Latar</a:t>
            </a:r>
            <a:r>
              <a:rPr lang="en-ID" dirty="0"/>
              <a:t> </a:t>
            </a:r>
            <a:r>
              <a:rPr lang="en-ID" dirty="0" err="1"/>
              <a:t>Belakang</a:t>
            </a:r>
            <a:endParaRPr dirty="0"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6325" y="4385825"/>
            <a:ext cx="757675" cy="75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81.png">
            <a:extLst>
              <a:ext uri="{FF2B5EF4-FFF2-40B4-BE49-F238E27FC236}">
                <a16:creationId xmlns:a16="http://schemas.microsoft.com/office/drawing/2014/main" id="{4B00F8AB-8518-4A19-B7F7-C14818B13D1F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947083" y="1136313"/>
            <a:ext cx="7249833" cy="3341557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9022837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3"/>
          <p:cNvSpPr txBox="1">
            <a:spLocks noGrp="1"/>
          </p:cNvSpPr>
          <p:nvPr>
            <p:ph type="title"/>
          </p:nvPr>
        </p:nvSpPr>
        <p:spPr>
          <a:xfrm>
            <a:off x="311700" y="425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Hashing Similarity</a:t>
            </a:r>
            <a:endParaRPr sz="2400"/>
          </a:p>
        </p:txBody>
      </p:sp>
      <p:pic>
        <p:nvPicPr>
          <p:cNvPr id="383" name="Google Shape;38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6325" y="4385825"/>
            <a:ext cx="757675" cy="75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53"/>
          <p:cNvPicPr preferRelativeResize="0"/>
          <p:nvPr/>
        </p:nvPicPr>
        <p:blipFill rotWithShape="1">
          <a:blip r:embed="rId4">
            <a:alphaModFix/>
          </a:blip>
          <a:srcRect l="12465" t="18532" r="1859" b="16692"/>
          <a:stretch/>
        </p:blipFill>
        <p:spPr>
          <a:xfrm>
            <a:off x="32300" y="641188"/>
            <a:ext cx="9079402" cy="3861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4"/>
          <p:cNvSpPr txBox="1">
            <a:spLocks noGrp="1"/>
          </p:cNvSpPr>
          <p:nvPr>
            <p:ph type="title"/>
          </p:nvPr>
        </p:nvSpPr>
        <p:spPr>
          <a:xfrm>
            <a:off x="311700" y="425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SIFT Similarity</a:t>
            </a:r>
            <a:endParaRPr sz="2400"/>
          </a:p>
        </p:txBody>
      </p:sp>
      <p:pic>
        <p:nvPicPr>
          <p:cNvPr id="390" name="Google Shape;39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6325" y="4385825"/>
            <a:ext cx="757675" cy="75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4"/>
          <p:cNvPicPr preferRelativeResize="0"/>
          <p:nvPr/>
        </p:nvPicPr>
        <p:blipFill rotWithShape="1">
          <a:blip r:embed="rId4">
            <a:alphaModFix/>
          </a:blip>
          <a:srcRect l="12528" t="18008" r="1891" b="14391"/>
          <a:stretch/>
        </p:blipFill>
        <p:spPr>
          <a:xfrm>
            <a:off x="166488" y="614300"/>
            <a:ext cx="8811024" cy="39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5"/>
          <p:cNvSpPr txBox="1">
            <a:spLocks noGrp="1"/>
          </p:cNvSpPr>
          <p:nvPr>
            <p:ph type="title"/>
          </p:nvPr>
        </p:nvSpPr>
        <p:spPr>
          <a:xfrm>
            <a:off x="311700" y="425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SIFT Similarity</a:t>
            </a:r>
            <a:endParaRPr sz="2400"/>
          </a:p>
        </p:txBody>
      </p:sp>
      <p:pic>
        <p:nvPicPr>
          <p:cNvPr id="397" name="Google Shape;39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6325" y="4385825"/>
            <a:ext cx="757675" cy="75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55"/>
          <p:cNvPicPr preferRelativeResize="0"/>
          <p:nvPr/>
        </p:nvPicPr>
        <p:blipFill rotWithShape="1">
          <a:blip r:embed="rId4">
            <a:alphaModFix/>
          </a:blip>
          <a:srcRect l="12563" t="22061" r="1857" b="12454"/>
          <a:stretch/>
        </p:blipFill>
        <p:spPr>
          <a:xfrm>
            <a:off x="104350" y="615200"/>
            <a:ext cx="8945227" cy="38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6"/>
          <p:cNvSpPr txBox="1">
            <a:spLocks noGrp="1"/>
          </p:cNvSpPr>
          <p:nvPr>
            <p:ph type="title"/>
          </p:nvPr>
        </p:nvSpPr>
        <p:spPr>
          <a:xfrm>
            <a:off x="311700" y="425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SURF Similarity</a:t>
            </a:r>
            <a:endParaRPr sz="2400"/>
          </a:p>
        </p:txBody>
      </p:sp>
      <p:pic>
        <p:nvPicPr>
          <p:cNvPr id="404" name="Google Shape;40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6325" y="4385825"/>
            <a:ext cx="757675" cy="75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6"/>
          <p:cNvPicPr preferRelativeResize="0"/>
          <p:nvPr/>
        </p:nvPicPr>
        <p:blipFill rotWithShape="1">
          <a:blip r:embed="rId4">
            <a:alphaModFix/>
          </a:blip>
          <a:srcRect l="12460" t="20655" r="1665" b="11038"/>
          <a:stretch/>
        </p:blipFill>
        <p:spPr>
          <a:xfrm>
            <a:off x="222399" y="625738"/>
            <a:ext cx="8699198" cy="389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7"/>
          <p:cNvSpPr txBox="1">
            <a:spLocks noGrp="1"/>
          </p:cNvSpPr>
          <p:nvPr>
            <p:ph type="title"/>
          </p:nvPr>
        </p:nvSpPr>
        <p:spPr>
          <a:xfrm>
            <a:off x="311700" y="425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SURF Similarity</a:t>
            </a:r>
            <a:endParaRPr sz="2400"/>
          </a:p>
        </p:txBody>
      </p:sp>
      <p:pic>
        <p:nvPicPr>
          <p:cNvPr id="411" name="Google Shape;41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6325" y="4385825"/>
            <a:ext cx="757675" cy="75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57"/>
          <p:cNvPicPr preferRelativeResize="0"/>
          <p:nvPr/>
        </p:nvPicPr>
        <p:blipFill rotWithShape="1">
          <a:blip r:embed="rId4">
            <a:alphaModFix/>
          </a:blip>
          <a:srcRect l="12465" t="20654" r="1859" b="13334"/>
          <a:stretch/>
        </p:blipFill>
        <p:spPr>
          <a:xfrm>
            <a:off x="123976" y="615200"/>
            <a:ext cx="8918174" cy="386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00FF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8"/>
          <p:cNvSpPr txBox="1">
            <a:spLocks noGrp="1"/>
          </p:cNvSpPr>
          <p:nvPr>
            <p:ph type="title"/>
          </p:nvPr>
        </p:nvSpPr>
        <p:spPr>
          <a:xfrm>
            <a:off x="150275" y="2150850"/>
            <a:ext cx="8866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3. Benchmark Text Similarity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 itu </a:t>
            </a:r>
            <a:r>
              <a:rPr lang="en" i="1"/>
              <a:t>Text Similarity</a:t>
            </a:r>
            <a:endParaRPr/>
          </a:p>
        </p:txBody>
      </p:sp>
      <p:pic>
        <p:nvPicPr>
          <p:cNvPr id="4" name="Google Shape;405;p56">
            <a:extLst>
              <a:ext uri="{FF2B5EF4-FFF2-40B4-BE49-F238E27FC236}">
                <a16:creationId xmlns:a16="http://schemas.microsoft.com/office/drawing/2014/main" id="{D296D733-A750-482B-BD96-991507E4CE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2460" t="76934" r="72612" b="11038"/>
          <a:stretch/>
        </p:blipFill>
        <p:spPr>
          <a:xfrm>
            <a:off x="639258" y="1559858"/>
            <a:ext cx="2422188" cy="1011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05;p56">
            <a:extLst>
              <a:ext uri="{FF2B5EF4-FFF2-40B4-BE49-F238E27FC236}">
                <a16:creationId xmlns:a16="http://schemas.microsoft.com/office/drawing/2014/main" id="{6E9E0AB8-FC93-4A6F-9071-50CEF96923E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0043" t="77126" r="55029" b="10846"/>
          <a:stretch/>
        </p:blipFill>
        <p:spPr>
          <a:xfrm>
            <a:off x="5444341" y="1559858"/>
            <a:ext cx="2422188" cy="101189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8EFCED-45DE-4C20-B302-A005360A8F93}"/>
              </a:ext>
            </a:extLst>
          </p:cNvPr>
          <p:cNvSpPr txBox="1"/>
          <p:nvPr/>
        </p:nvSpPr>
        <p:spPr>
          <a:xfrm>
            <a:off x="1129642" y="3113882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800" dirty="0"/>
              <a:t>B 3334 SLO</a:t>
            </a:r>
            <a:endParaRPr lang="en-ID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779B05-A687-4EA2-B6BD-3E866B3DD42E}"/>
              </a:ext>
            </a:extLst>
          </p:cNvPr>
          <p:cNvSpPr txBox="1"/>
          <p:nvPr/>
        </p:nvSpPr>
        <p:spPr>
          <a:xfrm>
            <a:off x="5934725" y="3113882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800" dirty="0"/>
              <a:t>B 3334 SLC</a:t>
            </a:r>
            <a:endParaRPr lang="en-ID" sz="18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BC3EE74-AEC6-41E9-AB53-BA3569273FB0}"/>
              </a:ext>
            </a:extLst>
          </p:cNvPr>
          <p:cNvCxnSpPr>
            <a:stCxn id="4" idx="2"/>
            <a:endCxn id="2" idx="0"/>
          </p:cNvCxnSpPr>
          <p:nvPr/>
        </p:nvCxnSpPr>
        <p:spPr>
          <a:xfrm>
            <a:off x="1850352" y="2571749"/>
            <a:ext cx="0" cy="54213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22D16D-C442-4C4E-849F-26362EEF2834}"/>
              </a:ext>
            </a:extLst>
          </p:cNvPr>
          <p:cNvCxnSpPr/>
          <p:nvPr/>
        </p:nvCxnSpPr>
        <p:spPr>
          <a:xfrm>
            <a:off x="6655435" y="2571748"/>
            <a:ext cx="0" cy="54213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5B2DB08-80EE-4970-9190-E45DD13E5230}"/>
              </a:ext>
            </a:extLst>
          </p:cNvPr>
          <p:cNvCxnSpPr>
            <a:endCxn id="7" idx="1"/>
          </p:cNvCxnSpPr>
          <p:nvPr/>
        </p:nvCxnSpPr>
        <p:spPr>
          <a:xfrm>
            <a:off x="2649071" y="3298548"/>
            <a:ext cx="328565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9EFE9AD-F62C-452B-AD9D-41516E0E5F49}"/>
              </a:ext>
            </a:extLst>
          </p:cNvPr>
          <p:cNvSpPr txBox="1"/>
          <p:nvPr/>
        </p:nvSpPr>
        <p:spPr>
          <a:xfrm>
            <a:off x="3532183" y="3400753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800" dirty="0"/>
              <a:t>Sama ???</a:t>
            </a:r>
            <a:endParaRPr lang="en-ID" sz="18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Metode yang digunakan untuk </a:t>
            </a:r>
            <a:r>
              <a:rPr lang="en" i="1"/>
              <a:t>Text Similarity</a:t>
            </a:r>
            <a:endParaRPr/>
          </a:p>
        </p:txBody>
      </p:sp>
      <p:sp>
        <p:nvSpPr>
          <p:cNvPr id="429" name="Google Shape;429;p60"/>
          <p:cNvSpPr txBox="1">
            <a:spLocks noGrp="1"/>
          </p:cNvSpPr>
          <p:nvPr>
            <p:ph type="body" idx="1"/>
          </p:nvPr>
        </p:nvSpPr>
        <p:spPr>
          <a:xfrm>
            <a:off x="654250" y="1152475"/>
            <a:ext cx="8178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 beberapa jenis metode yang digunakan untuk mengecek kecocokan suatu Text, yaitu 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i="1"/>
              <a:t>Levensthein</a:t>
            </a:r>
            <a:endParaRPr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i="1"/>
              <a:t>Sequence Matcher</a:t>
            </a:r>
            <a:endParaRPr i="1"/>
          </a:p>
        </p:txBody>
      </p:sp>
      <p:pic>
        <p:nvPicPr>
          <p:cNvPr id="430" name="Google Shape;43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6325" y="4385825"/>
            <a:ext cx="757675" cy="75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err="1"/>
              <a:t>Levensthein</a:t>
            </a:r>
            <a:r>
              <a:rPr lang="id-ID" dirty="0"/>
              <a:t> </a:t>
            </a:r>
            <a:r>
              <a:rPr lang="id-ID" dirty="0" err="1"/>
              <a:t>Distance</a:t>
            </a:r>
            <a:endParaRPr dirty="0"/>
          </a:p>
        </p:txBody>
      </p:sp>
      <p:pic>
        <p:nvPicPr>
          <p:cNvPr id="430" name="Google Shape;43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6325" y="4385825"/>
            <a:ext cx="757675" cy="75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65.png">
            <a:extLst>
              <a:ext uri="{FF2B5EF4-FFF2-40B4-BE49-F238E27FC236}">
                <a16:creationId xmlns:a16="http://schemas.microsoft.com/office/drawing/2014/main" id="{25D34055-AC71-47E3-8BDA-1B93DC2BC94A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771651" y="1267385"/>
            <a:ext cx="5220820" cy="343109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3434468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err="1"/>
              <a:t>Sequence</a:t>
            </a:r>
            <a:r>
              <a:rPr lang="id-ID" dirty="0"/>
              <a:t> </a:t>
            </a:r>
            <a:r>
              <a:rPr lang="id-ID" dirty="0" err="1"/>
              <a:t>Matcher</a:t>
            </a:r>
            <a:endParaRPr dirty="0"/>
          </a:p>
        </p:txBody>
      </p:sp>
      <p:pic>
        <p:nvPicPr>
          <p:cNvPr id="430" name="Google Shape;43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6325" y="4385825"/>
            <a:ext cx="757675" cy="75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34.png" descr="Gambar terkait">
            <a:extLst>
              <a:ext uri="{FF2B5EF4-FFF2-40B4-BE49-F238E27FC236}">
                <a16:creationId xmlns:a16="http://schemas.microsoft.com/office/drawing/2014/main" id="{455933BA-C641-46D0-8B30-320A401BC845}"/>
              </a:ext>
            </a:extLst>
          </p:cNvPr>
          <p:cNvPicPr/>
          <p:nvPr/>
        </p:nvPicPr>
        <p:blipFill>
          <a:blip r:embed="rId4"/>
          <a:srcRect r="32667"/>
          <a:stretch>
            <a:fillRect/>
          </a:stretch>
        </p:blipFill>
        <p:spPr>
          <a:xfrm>
            <a:off x="1506631" y="1422307"/>
            <a:ext cx="5243794" cy="308454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128082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Tujuan Proyek 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dirty="0">
                <a:solidFill>
                  <a:srgbClr val="000000"/>
                </a:solidFill>
              </a:rPr>
              <a:t>Membuat </a:t>
            </a:r>
            <a:r>
              <a:rPr lang="en" b="1" dirty="0">
                <a:solidFill>
                  <a:srgbClr val="000000"/>
                </a:solidFill>
              </a:rPr>
              <a:t>augmentasi</a:t>
            </a:r>
            <a:r>
              <a:rPr lang="en" dirty="0">
                <a:solidFill>
                  <a:srgbClr val="000000"/>
                </a:solidFill>
              </a:rPr>
              <a:t> pada gambar beserta </a:t>
            </a:r>
            <a:r>
              <a:rPr lang="en" i="1" dirty="0">
                <a:solidFill>
                  <a:srgbClr val="000000"/>
                </a:solidFill>
              </a:rPr>
              <a:t>bounding box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dirty="0">
                <a:solidFill>
                  <a:srgbClr val="000000"/>
                </a:solidFill>
              </a:rPr>
              <a:t>Menguji performa pada beberapa metode untuk mencari kesamaan pada </a:t>
            </a:r>
            <a:r>
              <a:rPr lang="en" b="1" dirty="0">
                <a:solidFill>
                  <a:srgbClr val="000000"/>
                </a:solidFill>
              </a:rPr>
              <a:t>gambar</a:t>
            </a:r>
            <a:r>
              <a:rPr lang="en" dirty="0">
                <a:solidFill>
                  <a:srgbClr val="000000"/>
                </a:solidFill>
              </a:rPr>
              <a:t> plat kendaraan bermotor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dirty="0">
                <a:solidFill>
                  <a:srgbClr val="000000"/>
                </a:solidFill>
              </a:rPr>
              <a:t>Menguji performa pada beberapa metode untuk mencari kesamaan pada </a:t>
            </a:r>
            <a:r>
              <a:rPr lang="en" b="1" dirty="0">
                <a:solidFill>
                  <a:srgbClr val="000000"/>
                </a:solidFill>
              </a:rPr>
              <a:t>teks</a:t>
            </a:r>
            <a:r>
              <a:rPr lang="en" dirty="0">
                <a:solidFill>
                  <a:srgbClr val="000000"/>
                </a:solidFill>
              </a:rPr>
              <a:t> di plat kendaraan bermotor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6325" y="4385825"/>
            <a:ext cx="757675" cy="75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Bagaimana menentukan metode yang terbaik ???</a:t>
            </a:r>
            <a:endParaRPr/>
          </a:p>
        </p:txBody>
      </p:sp>
      <p:sp>
        <p:nvSpPr>
          <p:cNvPr id="436" name="Google Shape;436;p61"/>
          <p:cNvSpPr txBox="1">
            <a:spLocks noGrp="1"/>
          </p:cNvSpPr>
          <p:nvPr>
            <p:ph type="body" idx="1"/>
          </p:nvPr>
        </p:nvSpPr>
        <p:spPr>
          <a:xfrm>
            <a:off x="654250" y="1152475"/>
            <a:ext cx="8178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Untuk menentukan performa yang terbaik, maka dilakukan skenario uji, yaitu 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Mengambil 1 text plat nomor secara random dari </a:t>
            </a:r>
            <a:r>
              <a:rPr lang="en" i="1"/>
              <a:t>database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Text plat nomor tersebut di 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Kurangi hurufnya dari sisi kanan hingga 3 huruf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Kurangi hurufnya dari sisi kiri hingga 3 huruf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Diacak hurufnya dari sisi kanan hingga 3 huruf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Diacak hurufnya dari sisi kiri hingga 3 huruf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Membandingkan text plat nomor tersebut terhadap kumpulan text di </a:t>
            </a:r>
            <a:r>
              <a:rPr lang="en" i="1"/>
              <a:t>database</a:t>
            </a:r>
            <a:endParaRPr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Mendapatkan akurasi dan durasi dari proses pencocokan gambar untuk setiap metode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Membandingkan akurasi dan durasi untuk semua metode</a:t>
            </a:r>
            <a:endParaRPr/>
          </a:p>
        </p:txBody>
      </p:sp>
      <p:pic>
        <p:nvPicPr>
          <p:cNvPr id="437" name="Google Shape;43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6325" y="4385825"/>
            <a:ext cx="757675" cy="75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6325" y="4385825"/>
            <a:ext cx="757675" cy="757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50" name="Google Shape;450;p63"/>
          <p:cNvGraphicFramePr/>
          <p:nvPr/>
        </p:nvGraphicFramePr>
        <p:xfrm>
          <a:off x="285750" y="-1620"/>
          <a:ext cx="8241850" cy="5146725"/>
        </p:xfrm>
        <a:graphic>
          <a:graphicData uri="http://schemas.openxmlformats.org/drawingml/2006/table">
            <a:tbl>
              <a:tblPr>
                <a:noFill/>
                <a:tableStyleId>{2E09B700-4921-40F8-AA8A-605C4D486BE9}</a:tableStyleId>
              </a:tblPr>
              <a:tblGrid>
                <a:gridCol w="1825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6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5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8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26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2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Type Text</a:t>
                      </a:r>
                      <a:endParaRPr sz="1200"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Scale</a:t>
                      </a:r>
                      <a:endParaRPr sz="1200" b="1"/>
                    </a:p>
                  </a:txBody>
                  <a:tcPr marL="91425" marR="91425" marT="91425" marB="91425" anchor="ctr"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Levensthein</a:t>
                      </a:r>
                      <a:endParaRPr sz="1200" b="1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Sequence Matcher</a:t>
                      </a:r>
                      <a:endParaRPr sz="1200" b="1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Reduction (Right Side)</a:t>
                      </a:r>
                      <a:endParaRPr sz="1200"/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1-st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0:00:00.629836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1-st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0:00:00.037645</a:t>
                      </a:r>
                      <a:endParaRPr sz="12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1-st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0:00:00.551917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1-st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0:00:00.031159</a:t>
                      </a:r>
                      <a:endParaRPr sz="12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Out of range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0:00:00.451274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1-st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0:00:00.031960</a:t>
                      </a:r>
                      <a:endParaRPr sz="12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Reduction (Left Side)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1-st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0:00:00.712576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1-st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0:00:00.032850</a:t>
                      </a:r>
                      <a:endParaRPr sz="12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1-st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0:00:00.605252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1-st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0:00:00.029397</a:t>
                      </a:r>
                      <a:endParaRPr sz="12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2-nd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0:00:00.474401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1-st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0:00:00.023243</a:t>
                      </a:r>
                      <a:endParaRPr sz="12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00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Random (Right Side)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1-st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0:00:00.809448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1-st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0:00:00.040803</a:t>
                      </a:r>
                      <a:endParaRPr sz="12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</a:t>
                      </a: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1-st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0:00:00.754603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1-st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0:00:00.041161</a:t>
                      </a:r>
                      <a:endParaRPr sz="12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2-nd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0:00:00.904185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2-nd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0:00:00.044383</a:t>
                      </a:r>
                      <a:endParaRPr sz="12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6200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Random (Left Side)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1-st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0:00:00.746149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1-st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0:00:00.037677</a:t>
                      </a:r>
                      <a:endParaRPr sz="12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6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1-st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0:00:00.735755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1-st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0:00:00.030872</a:t>
                      </a:r>
                      <a:endParaRPr sz="12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6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1-st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0:00:00.728360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1-st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0:00:00.028817</a:t>
                      </a:r>
                      <a:endParaRPr sz="12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5" name="Google Shape;455;p64"/>
          <p:cNvGraphicFramePr/>
          <p:nvPr/>
        </p:nvGraphicFramePr>
        <p:xfrm>
          <a:off x="1076550" y="1776450"/>
          <a:ext cx="6990900" cy="1401990"/>
        </p:xfrm>
        <a:graphic>
          <a:graphicData uri="http://schemas.openxmlformats.org/drawingml/2006/table">
            <a:tbl>
              <a:tblPr>
                <a:noFill/>
                <a:tableStyleId>{2E09B700-4921-40F8-AA8A-605C4D486BE9}</a:tableStyleId>
              </a:tblPr>
              <a:tblGrid>
                <a:gridCol w="233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0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Accuracy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Speed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Levensthein Similarity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86.1111 %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Fast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Sequence Matcher Similarity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97.2222 %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Very Fast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56" name="Google Shape;456;p64"/>
          <p:cNvSpPr txBox="1">
            <a:spLocks noGrp="1"/>
          </p:cNvSpPr>
          <p:nvPr>
            <p:ph type="title"/>
          </p:nvPr>
        </p:nvSpPr>
        <p:spPr>
          <a:xfrm>
            <a:off x="416050" y="346900"/>
            <a:ext cx="34827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Tabel Perbandingan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5"/>
          <p:cNvSpPr txBox="1">
            <a:spLocks noGrp="1"/>
          </p:cNvSpPr>
          <p:nvPr>
            <p:ph type="title"/>
          </p:nvPr>
        </p:nvSpPr>
        <p:spPr>
          <a:xfrm>
            <a:off x="311700" y="138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Levensthein Similarity</a:t>
            </a:r>
            <a:endParaRPr/>
          </a:p>
        </p:txBody>
      </p:sp>
      <p:pic>
        <p:nvPicPr>
          <p:cNvPr id="462" name="Google Shape;462;p65"/>
          <p:cNvPicPr preferRelativeResize="0"/>
          <p:nvPr/>
        </p:nvPicPr>
        <p:blipFill rotWithShape="1">
          <a:blip r:embed="rId3">
            <a:alphaModFix/>
          </a:blip>
          <a:srcRect l="33492" t="23584" r="39766" b="3058"/>
          <a:stretch/>
        </p:blipFill>
        <p:spPr>
          <a:xfrm>
            <a:off x="1051001" y="842150"/>
            <a:ext cx="2787350" cy="430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65"/>
          <p:cNvPicPr preferRelativeResize="0"/>
          <p:nvPr/>
        </p:nvPicPr>
        <p:blipFill rotWithShape="1">
          <a:blip r:embed="rId4">
            <a:alphaModFix/>
          </a:blip>
          <a:srcRect l="32962" t="20420" r="39779" b="5565"/>
          <a:stretch/>
        </p:blipFill>
        <p:spPr>
          <a:xfrm>
            <a:off x="4669450" y="842150"/>
            <a:ext cx="2816054" cy="430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6"/>
          <p:cNvSpPr txBox="1">
            <a:spLocks noGrp="1"/>
          </p:cNvSpPr>
          <p:nvPr>
            <p:ph type="title"/>
          </p:nvPr>
        </p:nvSpPr>
        <p:spPr>
          <a:xfrm>
            <a:off x="311700" y="138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Levensthein Similarity</a:t>
            </a:r>
            <a:endParaRPr/>
          </a:p>
        </p:txBody>
      </p:sp>
      <p:pic>
        <p:nvPicPr>
          <p:cNvPr id="469" name="Google Shape;469;p66"/>
          <p:cNvPicPr preferRelativeResize="0"/>
          <p:nvPr/>
        </p:nvPicPr>
        <p:blipFill rotWithShape="1">
          <a:blip r:embed="rId3">
            <a:alphaModFix/>
          </a:blip>
          <a:srcRect l="33305" t="22242" r="39765" b="4567"/>
          <a:stretch/>
        </p:blipFill>
        <p:spPr>
          <a:xfrm>
            <a:off x="1218000" y="751700"/>
            <a:ext cx="2881162" cy="4391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66"/>
          <p:cNvPicPr preferRelativeResize="0"/>
          <p:nvPr/>
        </p:nvPicPr>
        <p:blipFill rotWithShape="1">
          <a:blip r:embed="rId4">
            <a:alphaModFix/>
          </a:blip>
          <a:srcRect l="33192" t="21154" r="40151" b="5033"/>
          <a:stretch/>
        </p:blipFill>
        <p:spPr>
          <a:xfrm>
            <a:off x="4701734" y="751701"/>
            <a:ext cx="2827790" cy="4391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7"/>
          <p:cNvSpPr txBox="1">
            <a:spLocks noGrp="1"/>
          </p:cNvSpPr>
          <p:nvPr>
            <p:ph type="title"/>
          </p:nvPr>
        </p:nvSpPr>
        <p:spPr>
          <a:xfrm>
            <a:off x="311700" y="138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Matcher Similarity</a:t>
            </a:r>
            <a:endParaRPr/>
          </a:p>
        </p:txBody>
      </p:sp>
      <p:pic>
        <p:nvPicPr>
          <p:cNvPr id="476" name="Google Shape;476;p67"/>
          <p:cNvPicPr preferRelativeResize="0"/>
          <p:nvPr/>
        </p:nvPicPr>
        <p:blipFill rotWithShape="1">
          <a:blip r:embed="rId3">
            <a:alphaModFix/>
          </a:blip>
          <a:srcRect l="33208" t="23082" r="38712" b="2887"/>
          <a:stretch/>
        </p:blipFill>
        <p:spPr>
          <a:xfrm>
            <a:off x="1280651" y="718950"/>
            <a:ext cx="2988322" cy="443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67"/>
          <p:cNvPicPr preferRelativeResize="0"/>
          <p:nvPr/>
        </p:nvPicPr>
        <p:blipFill rotWithShape="1">
          <a:blip r:embed="rId4">
            <a:alphaModFix/>
          </a:blip>
          <a:srcRect l="33049" t="21312" r="38802" b="4222"/>
          <a:stretch/>
        </p:blipFill>
        <p:spPr>
          <a:xfrm>
            <a:off x="4739825" y="711475"/>
            <a:ext cx="2988326" cy="4446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8"/>
          <p:cNvSpPr txBox="1">
            <a:spLocks noGrp="1"/>
          </p:cNvSpPr>
          <p:nvPr>
            <p:ph type="title"/>
          </p:nvPr>
        </p:nvSpPr>
        <p:spPr>
          <a:xfrm>
            <a:off x="311700" y="138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Matcher Similarity</a:t>
            </a:r>
            <a:endParaRPr/>
          </a:p>
        </p:txBody>
      </p:sp>
      <p:pic>
        <p:nvPicPr>
          <p:cNvPr id="483" name="Google Shape;483;p68"/>
          <p:cNvPicPr preferRelativeResize="0"/>
          <p:nvPr/>
        </p:nvPicPr>
        <p:blipFill rotWithShape="1">
          <a:blip r:embed="rId3">
            <a:alphaModFix/>
          </a:blip>
          <a:srcRect l="33307" t="19707" r="38993" b="6091"/>
          <a:stretch/>
        </p:blipFill>
        <p:spPr>
          <a:xfrm>
            <a:off x="1329375" y="711475"/>
            <a:ext cx="2941248" cy="443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68"/>
          <p:cNvPicPr preferRelativeResize="0"/>
          <p:nvPr/>
        </p:nvPicPr>
        <p:blipFill rotWithShape="1">
          <a:blip r:embed="rId4">
            <a:alphaModFix/>
          </a:blip>
          <a:srcRect l="32983" t="20826" r="38374" b="4148"/>
          <a:stretch/>
        </p:blipFill>
        <p:spPr>
          <a:xfrm>
            <a:off x="4676400" y="711475"/>
            <a:ext cx="3008016" cy="443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00FF"/>
        </a:solidFill>
        <a:effectLst/>
      </p:bgPr>
    </p:bg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9"/>
          <p:cNvSpPr txBox="1">
            <a:spLocks noGrp="1"/>
          </p:cNvSpPr>
          <p:nvPr>
            <p:ph type="title"/>
          </p:nvPr>
        </p:nvSpPr>
        <p:spPr>
          <a:xfrm>
            <a:off x="150275" y="2150850"/>
            <a:ext cx="8866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Proyek yang belum optimal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AutoEncoder</a:t>
            </a:r>
            <a:endParaRPr/>
          </a:p>
        </p:txBody>
      </p:sp>
      <p:pic>
        <p:nvPicPr>
          <p:cNvPr id="495" name="Google Shape;49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388" y="1279598"/>
            <a:ext cx="7063226" cy="258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70"/>
          <p:cNvSpPr txBox="1"/>
          <p:nvPr/>
        </p:nvSpPr>
        <p:spPr>
          <a:xfrm>
            <a:off x="311700" y="4092525"/>
            <a:ext cx="77919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https://www.researchgate.net/profile/Xifeng_Guo/publication/320658590/figure/fig1/AS:614154637418504@1523437284408/The-structure-of-proposed-Convolutional-AutoEncoders-CAE-for-MNIST-In-the-middle-there.png</a:t>
            </a:r>
            <a:endParaRPr sz="7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00FF"/>
        </a:solidFill>
        <a:effectLst/>
      </p:bgPr>
    </p:bg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1"/>
          <p:cNvSpPr txBox="1">
            <a:spLocks noGrp="1"/>
          </p:cNvSpPr>
          <p:nvPr>
            <p:ph type="title"/>
          </p:nvPr>
        </p:nvSpPr>
        <p:spPr>
          <a:xfrm>
            <a:off x="150275" y="2150850"/>
            <a:ext cx="8866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Skills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00FF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Augmentasi pada Gambar Plat Nomor Kendaraan Bermotor</a:t>
            </a:r>
            <a:endParaRPr sz="18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Hal baru yang dipelajari</a:t>
            </a:r>
            <a:endParaRPr/>
          </a:p>
        </p:txBody>
      </p:sp>
      <p:sp>
        <p:nvSpPr>
          <p:cNvPr id="507" name="Google Shape;507;p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Docker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Train YOLO from AlexeyAB Repository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JSON data structure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Create Python3 Packages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Image Augmentation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Image Augmentation with Bounding Box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Image Similarity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Benchmarking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Hal yang diperdalam</a:t>
            </a:r>
            <a:endParaRPr/>
          </a:p>
        </p:txBody>
      </p:sp>
      <p:sp>
        <p:nvSpPr>
          <p:cNvPr id="513" name="Google Shape;513;p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Algorithm / Logic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Object Oriented Programming Python3 (OOP)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Deep Learning Architecture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GIT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00FF"/>
        </a:solidFill>
        <a:effectLst/>
      </p:bgPr>
    </p:bg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4"/>
          <p:cNvSpPr txBox="1">
            <a:spLocks noGrp="1"/>
          </p:cNvSpPr>
          <p:nvPr>
            <p:ph type="title"/>
          </p:nvPr>
        </p:nvSpPr>
        <p:spPr>
          <a:xfrm>
            <a:off x="150275" y="2150850"/>
            <a:ext cx="8866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Terima Kasih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 itu Augmentasi Gambar</a:t>
            </a:r>
            <a:endParaRPr/>
          </a:p>
        </p:txBody>
      </p:sp>
      <p:pic>
        <p:nvPicPr>
          <p:cNvPr id="3" name="Picture 2" descr="A close up of a dog&#10;&#10;Description automatically generated">
            <a:extLst>
              <a:ext uri="{FF2B5EF4-FFF2-40B4-BE49-F238E27FC236}">
                <a16:creationId xmlns:a16="http://schemas.microsoft.com/office/drawing/2014/main" id="{8BA24668-43A4-4EA7-A783-998BD8AD0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937" y="1199999"/>
            <a:ext cx="6334125" cy="350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Kegunaan dari augmentasi gambar</a:t>
            </a:r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612475" y="1152475"/>
            <a:ext cx="8219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Augmentasi pada gambar seringkali dibutuhkan pada saat persiapan </a:t>
            </a:r>
            <a:r>
              <a:rPr lang="en" i="1" dirty="0"/>
              <a:t>dataset</a:t>
            </a:r>
            <a:r>
              <a:rPr lang="en" dirty="0"/>
              <a:t> agar :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Mencegah kondisi </a:t>
            </a:r>
            <a:r>
              <a:rPr lang="en" i="1" dirty="0"/>
              <a:t>imbalanced dataset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Mencegah </a:t>
            </a:r>
            <a:r>
              <a:rPr lang="en-ID" i="1" dirty="0"/>
              <a:t>overfitting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id-ID" dirty="0"/>
              <a:t>hanya satu perspektif gambar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id-ID" dirty="0"/>
              <a:t>Memperkuat model </a:t>
            </a:r>
            <a:r>
              <a:rPr lang="id-ID" i="1" dirty="0" err="1"/>
              <a:t>deep</a:t>
            </a:r>
            <a:r>
              <a:rPr lang="id-ID" i="1" dirty="0"/>
              <a:t> </a:t>
            </a:r>
            <a:r>
              <a:rPr lang="id-ID" i="1" dirty="0" err="1"/>
              <a:t>learning</a:t>
            </a:r>
            <a:r>
              <a:rPr lang="id-ID" dirty="0"/>
              <a:t> karena data yang dipelajari lebih banyak jenis perspektifnya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Tujuan Proyek : Augmentasi Gambar Plat Nomor</a:t>
            </a:r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1398494" y="1546411"/>
            <a:ext cx="7433806" cy="30224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Membuat fungsi</a:t>
            </a:r>
            <a:r>
              <a:rPr lang="id-ID" dirty="0"/>
              <a:t> yang dapat menghasilkan beberapa gambar yang </a:t>
            </a:r>
            <a:r>
              <a:rPr lang="id-ID" dirty="0" err="1"/>
              <a:t>diaugmentasi</a:t>
            </a:r>
            <a:r>
              <a:rPr lang="id-ID" dirty="0"/>
              <a:t> secara otomatis 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1286</Words>
  <Application>Microsoft Office PowerPoint</Application>
  <PresentationFormat>On-screen Show (16:9)</PresentationFormat>
  <Paragraphs>290</Paragraphs>
  <Slides>62</Slides>
  <Notes>62</Notes>
  <HiddenSlides>10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4" baseType="lpstr">
      <vt:lpstr>Arial</vt:lpstr>
      <vt:lpstr>Simple Light</vt:lpstr>
      <vt:lpstr>Nodeflux Internship Project 2019</vt:lpstr>
      <vt:lpstr>Daftar Isi</vt:lpstr>
      <vt:lpstr>Daftar Isi</vt:lpstr>
      <vt:lpstr>Latar Belakang</vt:lpstr>
      <vt:lpstr>Tujuan Proyek </vt:lpstr>
      <vt:lpstr>Augmentasi pada Gambar Plat Nomor Kendaraan Bermotor</vt:lpstr>
      <vt:lpstr>Apa itu Augmentasi Gambar</vt:lpstr>
      <vt:lpstr>Kegunaan dari augmentasi gambar</vt:lpstr>
      <vt:lpstr>Tujuan Proyek : Augmentasi Gambar Plat Nomor</vt:lpstr>
      <vt:lpstr>Alur Proses</vt:lpstr>
      <vt:lpstr>Alur Proses</vt:lpstr>
      <vt:lpstr>1.a. Augmentasi Gambar Plat Nomor</vt:lpstr>
      <vt:lpstr>Hasil Augmentasi Gambar</vt:lpstr>
      <vt:lpstr>Hasil Augmentasi Gambar</vt:lpstr>
      <vt:lpstr>Hasil Augmentasi Gambar</vt:lpstr>
      <vt:lpstr>Bagaimana cara menggunakannya ???</vt:lpstr>
      <vt:lpstr>1.b. Augmentasi Gambar Plat Nomor Beserta Bounding Box</vt:lpstr>
      <vt:lpstr>Hasil Augmentasi Gambar</vt:lpstr>
      <vt:lpstr>Hasil Augmentasi Gambar</vt:lpstr>
      <vt:lpstr>Hasil Augmentasi Gambar</vt:lpstr>
      <vt:lpstr>Bagaimana cara menggunakannya ???</vt:lpstr>
      <vt:lpstr>Bagaimana cara menggunakannya ???</vt:lpstr>
      <vt:lpstr>2. Benchmark Image Similarity</vt:lpstr>
      <vt:lpstr>Apa itu Image Similarity</vt:lpstr>
      <vt:lpstr>Tujuan Proyek : Image Similarity</vt:lpstr>
      <vt:lpstr>Apasih kegunaan Image Similarity di dunia nyata ???</vt:lpstr>
      <vt:lpstr>Apasih kegunaan Image Similarity di dunia nyata ???</vt:lpstr>
      <vt:lpstr>Metode yang digunakan untuk Image Similarity</vt:lpstr>
      <vt:lpstr>Hashing Similarity</vt:lpstr>
      <vt:lpstr>SIFT (Scale-Invariant Feature Transform)</vt:lpstr>
      <vt:lpstr>SIFT (Scale-Invariant Feature Transform)</vt:lpstr>
      <vt:lpstr>SURF (Speed Up Robust Features)</vt:lpstr>
      <vt:lpstr>SURF (Speed Up Robust Features)</vt:lpstr>
      <vt:lpstr>Bagaimana menentukan metode yang terbaik ???</vt:lpstr>
      <vt:lpstr>Hashing Similarity</vt:lpstr>
      <vt:lpstr>SIFT Similarity</vt:lpstr>
      <vt:lpstr>SURF Similarity</vt:lpstr>
      <vt:lpstr>Tabel Perbandingan</vt:lpstr>
      <vt:lpstr>Hashing Similarity</vt:lpstr>
      <vt:lpstr>Hashing Similarity</vt:lpstr>
      <vt:lpstr>SIFT Similarity</vt:lpstr>
      <vt:lpstr>SIFT Similarity</vt:lpstr>
      <vt:lpstr>SURF Similarity</vt:lpstr>
      <vt:lpstr>SURF Similarity</vt:lpstr>
      <vt:lpstr>3. Benchmark Text Similarity</vt:lpstr>
      <vt:lpstr>Apa itu Text Similarity</vt:lpstr>
      <vt:lpstr>Metode yang digunakan untuk Text Similarity</vt:lpstr>
      <vt:lpstr>Levensthein Distance</vt:lpstr>
      <vt:lpstr>Sequence Matcher</vt:lpstr>
      <vt:lpstr>Bagaimana menentukan metode yang terbaik ???</vt:lpstr>
      <vt:lpstr>PowerPoint Presentation</vt:lpstr>
      <vt:lpstr>Tabel Perbandingan</vt:lpstr>
      <vt:lpstr>Levensthein Similarity</vt:lpstr>
      <vt:lpstr>Levensthein Similarity</vt:lpstr>
      <vt:lpstr>Sequence Matcher Similarity</vt:lpstr>
      <vt:lpstr>Sequence Matcher Similarity</vt:lpstr>
      <vt:lpstr>Proyek yang belum optimal</vt:lpstr>
      <vt:lpstr>Convolutional AutoEncoder</vt:lpstr>
      <vt:lpstr>Skills</vt:lpstr>
      <vt:lpstr>Hal baru yang dipelajari</vt:lpstr>
      <vt:lpstr>Hal yang diperdalam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Nodeflux Internship Project 2019</dc:title>
  <cp:lastModifiedBy>Bayu Aditya</cp:lastModifiedBy>
  <cp:revision>9</cp:revision>
  <dcterms:modified xsi:type="dcterms:W3CDTF">2019-03-21T06:55:14Z</dcterms:modified>
</cp:coreProperties>
</file>